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95" r:id="rId9"/>
    <p:sldId id="266" r:id="rId10"/>
    <p:sldId id="268" r:id="rId11"/>
    <p:sldId id="269" r:id="rId12"/>
    <p:sldId id="297" r:id="rId13"/>
    <p:sldId id="270" r:id="rId14"/>
    <p:sldId id="267" r:id="rId15"/>
    <p:sldId id="273" r:id="rId16"/>
    <p:sldId id="275" r:id="rId17"/>
    <p:sldId id="278" r:id="rId18"/>
    <p:sldId id="279" r:id="rId19"/>
    <p:sldId id="281" r:id="rId20"/>
    <p:sldId id="284" r:id="rId21"/>
    <p:sldId id="285" r:id="rId22"/>
    <p:sldId id="286" r:id="rId23"/>
    <p:sldId id="296" r:id="rId24"/>
    <p:sldId id="299" r:id="rId25"/>
    <p:sldId id="300" r:id="rId26"/>
    <p:sldId id="301" r:id="rId27"/>
    <p:sldId id="302" r:id="rId28"/>
    <p:sldId id="303" r:id="rId29"/>
    <p:sldId id="304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3.jpe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hyperlink" Target="http://www.google.com/url?sa=i&amp;rct=j&amp;q=&amp;esrc=s&amp;frm=1&amp;source=images&amp;cd=&amp;cad=rja&amp;docid=hErzRW59z5fX5M&amp;tbnid=LSfafF7RFNG8WM:&amp;ved=0CAUQjRw&amp;url=http://en.wikipedia.org/wiki/Grand_Theft_Auto_V&amp;ei=su5TUsWjJ-jE4AO-s4GICw&amp;bvm=bv.53537100,d.dmg&amp;psig=AFQjCNF8bTA5ycVu8ujgdJwa6JQdP0UlOQ&amp;ust=1381318702123491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frm=1&amp;source=images&amp;cd=&amp;cad=rja&amp;docid=WMHZrOVWaO4N1M&amp;tbnid=Jl3mbi0ds3pfVM:&amp;ved=0CAUQjRw&amp;url=http://www.ci.berkeley.ca.us/Health_Human_Services/Public_Health/Living_a_Healthy_Lifestyle.aspx&amp;ei=Se9TUs_fN4Wp4AOLwIFw&amp;bvm=bv.53537100,d.dmg&amp;psig=AFQjCNGnnmHZMxLJUpS34XXZaHVNthUyAA&amp;ust=13813188317654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docid=uyED15I4BZguVM&amp;tbnid=zt14WrVRa_NpJM:&amp;ved=0CAUQjRw&amp;url=http://web2.salesforcesearch.com/bid/115981/Intricacies-of-Business-to-Business-Sales-Jobs&amp;ei=lO9TUozJHs_B4AOAhYG4Dg&amp;bvm=bv.53537100,d.dmg&amp;psig=AFQjCNEpO83MCx7gszvi0ZDz9nIf6wen3g&amp;ust=13813189027657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Fundamentals of 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Aim: What is a market, target market and market segmentation?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Target </a:t>
            </a:r>
            <a:r>
              <a:rPr lang="en-US" b="1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49402"/>
            <a:ext cx="8042276" cy="4343400"/>
          </a:xfrm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specific group of customers whose needs a company will focus on satisfying.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178" y="2955613"/>
            <a:ext cx="2945678" cy="293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20273"/>
            <a:ext cx="8042276" cy="4343400"/>
          </a:xfrm>
        </p:spPr>
        <p:txBody>
          <a:bodyPr/>
          <a:lstStyle/>
          <a:p>
            <a:r>
              <a:rPr lang="en-US" sz="2600" dirty="0"/>
              <a:t>This is a group of consumers that is identified for a specific marketing program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Your target market must have the desire and ability to purchase your goods/services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Brainteaser</a:t>
            </a:r>
            <a:r>
              <a:rPr lang="en-US" sz="3200" b="1" dirty="0" smtClean="0"/>
              <a:t>: </a:t>
            </a:r>
            <a:r>
              <a:rPr lang="en-US" sz="3200" b="1" dirty="0"/>
              <a:t>How much do millennials spend annually on coffee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Answer: $</a:t>
            </a:r>
            <a:r>
              <a:rPr lang="en-US" b="1" dirty="0" smtClean="0"/>
              <a:t>2,008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What is the desire? _____________________</a:t>
            </a:r>
          </a:p>
          <a:p>
            <a:r>
              <a:rPr lang="en-US" b="1" dirty="0" smtClean="0"/>
              <a:t>What is the ability? _____________________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SMARTInkShape-261"/>
          <p:cNvSpPr/>
          <p:nvPr>
            <p:custDataLst>
              <p:tags r:id="rId1"/>
            </p:custDataLst>
          </p:nvPr>
        </p:nvSpPr>
        <p:spPr>
          <a:xfrm>
            <a:off x="7376160" y="1910735"/>
            <a:ext cx="339710" cy="293087"/>
          </a:xfrm>
          <a:custGeom>
            <a:avLst/>
            <a:gdLst/>
            <a:ahLst/>
            <a:cxnLst/>
            <a:rect l="0" t="0" r="0" b="0"/>
            <a:pathLst>
              <a:path w="339710" h="293087">
                <a:moveTo>
                  <a:pt x="68580" y="154285"/>
                </a:moveTo>
                <a:lnTo>
                  <a:pt x="68580" y="154285"/>
                </a:lnTo>
                <a:lnTo>
                  <a:pt x="70838" y="188152"/>
                </a:lnTo>
                <a:lnTo>
                  <a:pt x="72626" y="214963"/>
                </a:lnTo>
                <a:lnTo>
                  <a:pt x="83130" y="237070"/>
                </a:lnTo>
                <a:lnTo>
                  <a:pt x="119638" y="272923"/>
                </a:lnTo>
                <a:lnTo>
                  <a:pt x="151103" y="289422"/>
                </a:lnTo>
                <a:lnTo>
                  <a:pt x="176377" y="293086"/>
                </a:lnTo>
                <a:lnTo>
                  <a:pt x="198899" y="289070"/>
                </a:lnTo>
                <a:lnTo>
                  <a:pt x="234664" y="273244"/>
                </a:lnTo>
                <a:lnTo>
                  <a:pt x="268026" y="252467"/>
                </a:lnTo>
                <a:lnTo>
                  <a:pt x="295315" y="222135"/>
                </a:lnTo>
                <a:lnTo>
                  <a:pt x="315442" y="186336"/>
                </a:lnTo>
                <a:lnTo>
                  <a:pt x="332131" y="152963"/>
                </a:lnTo>
                <a:lnTo>
                  <a:pt x="339709" y="117581"/>
                </a:lnTo>
                <a:lnTo>
                  <a:pt x="337909" y="84331"/>
                </a:lnTo>
                <a:lnTo>
                  <a:pt x="327968" y="57076"/>
                </a:lnTo>
                <a:lnTo>
                  <a:pt x="296217" y="23400"/>
                </a:lnTo>
                <a:lnTo>
                  <a:pt x="279819" y="10600"/>
                </a:lnTo>
                <a:lnTo>
                  <a:pt x="258420" y="2090"/>
                </a:lnTo>
                <a:lnTo>
                  <a:pt x="232539" y="0"/>
                </a:lnTo>
                <a:lnTo>
                  <a:pt x="202411" y="2741"/>
                </a:lnTo>
                <a:lnTo>
                  <a:pt x="166443" y="9603"/>
                </a:lnTo>
                <a:lnTo>
                  <a:pt x="147368" y="14650"/>
                </a:lnTo>
                <a:lnTo>
                  <a:pt x="127879" y="20555"/>
                </a:lnTo>
                <a:lnTo>
                  <a:pt x="108113" y="27032"/>
                </a:lnTo>
                <a:lnTo>
                  <a:pt x="87315" y="34736"/>
                </a:lnTo>
                <a:lnTo>
                  <a:pt x="65831" y="43259"/>
                </a:lnTo>
                <a:lnTo>
                  <a:pt x="29258" y="58374"/>
                </a:lnTo>
                <a:lnTo>
                  <a:pt x="0" y="704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600200"/>
            <a:ext cx="8203624" cy="4708235"/>
          </a:xfrm>
        </p:spPr>
        <p:txBody>
          <a:bodyPr>
            <a:normAutofit/>
          </a:bodyPr>
          <a:lstStyle/>
          <a:p>
            <a:r>
              <a:rPr lang="en-US" dirty="0" smtClean="0"/>
              <a:t>Chose a target market:</a:t>
            </a:r>
          </a:p>
          <a:p>
            <a:pPr lvl="1"/>
            <a:r>
              <a:rPr lang="en-US" dirty="0" smtClean="0"/>
              <a:t>College Students</a:t>
            </a:r>
            <a:endParaRPr lang="en-US" dirty="0"/>
          </a:p>
          <a:p>
            <a:pPr lvl="1"/>
            <a:r>
              <a:rPr lang="en-US" dirty="0" smtClean="0"/>
              <a:t>Yuppies (Young Urban Professionals)</a:t>
            </a:r>
          </a:p>
          <a:p>
            <a:pPr lvl="1"/>
            <a:r>
              <a:rPr lang="en-US" dirty="0" smtClean="0"/>
              <a:t> Teenagers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older than </a:t>
            </a:r>
            <a:r>
              <a:rPr lang="en-US" dirty="0" smtClean="0"/>
              <a:t>65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who live in a very hot climate. </a:t>
            </a:r>
          </a:p>
          <a:p>
            <a:r>
              <a:rPr lang="en-US" dirty="0" smtClean="0"/>
              <a:t>1 Q. How you would </a:t>
            </a:r>
            <a:r>
              <a:rPr lang="en-US" dirty="0"/>
              <a:t>discover </a:t>
            </a:r>
            <a:r>
              <a:rPr lang="en-US" dirty="0" smtClean="0"/>
              <a:t>your target market’s </a:t>
            </a:r>
            <a:r>
              <a:rPr lang="en-US" dirty="0"/>
              <a:t>needs and </a:t>
            </a:r>
            <a:r>
              <a:rPr lang="en-US" dirty="0" smtClean="0"/>
              <a:t>wants? </a:t>
            </a:r>
          </a:p>
          <a:p>
            <a:r>
              <a:rPr lang="en-US" dirty="0" smtClean="0"/>
              <a:t>2 Q. Brainstorm </a:t>
            </a:r>
            <a:r>
              <a:rPr lang="en-US" dirty="0"/>
              <a:t>a list </a:t>
            </a:r>
            <a:r>
              <a:rPr lang="en-US" dirty="0" smtClean="0"/>
              <a:t>of 5  </a:t>
            </a:r>
            <a:r>
              <a:rPr lang="en-US" dirty="0"/>
              <a:t>needs and wants for </a:t>
            </a:r>
            <a:r>
              <a:rPr lang="en-US" dirty="0" smtClean="0"/>
              <a:t>your target </a:t>
            </a:r>
            <a:r>
              <a:rPr lang="en-US" dirty="0"/>
              <a:t>market. </a:t>
            </a:r>
            <a:endParaRPr lang="en-US" dirty="0" smtClean="0"/>
          </a:p>
          <a:p>
            <a:r>
              <a:rPr lang="en-US" dirty="0" smtClean="0"/>
              <a:t>3 Q. Create a list </a:t>
            </a:r>
            <a:r>
              <a:rPr lang="en-US" dirty="0"/>
              <a:t>of </a:t>
            </a:r>
            <a:r>
              <a:rPr lang="en-US" dirty="0" smtClean="0"/>
              <a:t>10 products </a:t>
            </a:r>
            <a:r>
              <a:rPr lang="en-US" dirty="0"/>
              <a:t>that would meet those needs and wants.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121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</a:t>
            </a:r>
            <a:r>
              <a:rPr lang="en-US" dirty="0"/>
              <a:t>each of the following groups </a:t>
            </a:r>
            <a:r>
              <a:rPr lang="en-US" dirty="0" smtClean="0"/>
              <a:t>write </a:t>
            </a:r>
            <a:r>
              <a:rPr lang="en-US" dirty="0"/>
              <a:t>down a few defining characteristics of their </a:t>
            </a:r>
            <a:r>
              <a:rPr lang="en-US" b="1" dirty="0"/>
              <a:t>clothing</a:t>
            </a:r>
            <a:r>
              <a:rPr lang="en-US" dirty="0"/>
              <a:t> </a:t>
            </a:r>
            <a:r>
              <a:rPr lang="en-US" dirty="0" smtClean="0"/>
              <a:t>needs/wants.</a:t>
            </a:r>
            <a:endParaRPr lang="en-US" dirty="0"/>
          </a:p>
          <a:p>
            <a:pPr lvl="2"/>
            <a:r>
              <a:rPr lang="en-US" sz="2500" b="1" dirty="0"/>
              <a:t>Teenagers</a:t>
            </a:r>
          </a:p>
          <a:p>
            <a:pPr lvl="2"/>
            <a:r>
              <a:rPr lang="en-US" sz="2500" b="1" dirty="0"/>
              <a:t>Business people</a:t>
            </a:r>
          </a:p>
          <a:p>
            <a:pPr lvl="2"/>
            <a:r>
              <a:rPr lang="en-US" sz="2500" b="1" dirty="0"/>
              <a:t>Teachers</a:t>
            </a:r>
          </a:p>
          <a:p>
            <a:pPr lvl="2"/>
            <a:r>
              <a:rPr lang="en-US" sz="2500" b="1" dirty="0"/>
              <a:t>Babies</a:t>
            </a:r>
          </a:p>
          <a:p>
            <a:pPr lvl="2"/>
            <a:r>
              <a:rPr lang="en-US" sz="2500" b="1" dirty="0" smtClean="0"/>
              <a:t>People older than 65</a:t>
            </a:r>
            <a:endParaRPr lang="en-US" sz="2500" b="1" dirty="0"/>
          </a:p>
          <a:p>
            <a:endParaRPr lang="en-US" dirty="0" smtClean="0"/>
          </a:p>
          <a:p>
            <a:r>
              <a:rPr lang="en-US" b="1" i="1" dirty="0"/>
              <a:t>Why do different groups of people make different types of purchases?</a:t>
            </a:r>
          </a:p>
          <a:p>
            <a:endParaRPr lang="en-US" b="1" dirty="0"/>
          </a:p>
          <a:p>
            <a:r>
              <a:rPr lang="en-US" b="1" i="1" dirty="0"/>
              <a:t>Why is it important for businesses to recognize different customer needs?</a:t>
            </a:r>
            <a:endParaRPr lang="en-US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6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47617"/>
            <a:ext cx="8042276" cy="46182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Marketing is Customer </a:t>
            </a:r>
            <a:r>
              <a:rPr lang="en-US" sz="4000" dirty="0" smtClean="0"/>
              <a:t>Focused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Customer: </a:t>
            </a:r>
            <a:r>
              <a:rPr lang="en-US" sz="2800" dirty="0"/>
              <a:t>an individual or group who buys products. A customer can be </a:t>
            </a:r>
            <a:r>
              <a:rPr lang="en-US" sz="2800" dirty="0" smtClean="0"/>
              <a:t>a(n):</a:t>
            </a:r>
          </a:p>
          <a:p>
            <a:pPr lvl="1"/>
            <a:r>
              <a:rPr lang="en-US" sz="2400" dirty="0" smtClean="0"/>
              <a:t>Individual</a:t>
            </a:r>
            <a:endParaRPr lang="en-US" sz="2400" dirty="0"/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usiness</a:t>
            </a:r>
            <a:endParaRPr lang="en-US" sz="2400" dirty="0"/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on-profit organization</a:t>
            </a:r>
            <a:endParaRPr lang="en-US" sz="2400" dirty="0"/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overnment.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b="1" i="1" dirty="0"/>
              <a:t>How have your wants and needs changed since you were a child?</a:t>
            </a:r>
            <a:endParaRPr lang="en-US" sz="2400" b="1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21" y="2796075"/>
            <a:ext cx="2818336" cy="24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Customer </a:t>
            </a:r>
            <a:r>
              <a:rPr lang="en-US" b="1" dirty="0" smtClean="0"/>
              <a:t>Profile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4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Develops </a:t>
            </a:r>
            <a:r>
              <a:rPr lang="en-US" sz="2800" dirty="0"/>
              <a:t>a clear picture of a target market. Lists information such </a:t>
            </a:r>
            <a:r>
              <a:rPr lang="en-US" sz="2800" dirty="0" smtClean="0"/>
              <a:t>as:</a:t>
            </a:r>
          </a:p>
          <a:p>
            <a:pPr lvl="1"/>
            <a:r>
              <a:rPr lang="en-US" sz="2400" dirty="0" smtClean="0"/>
              <a:t>Age 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ncome level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thnic </a:t>
            </a:r>
            <a:r>
              <a:rPr lang="en-US" sz="2400" dirty="0"/>
              <a:t>background</a:t>
            </a:r>
            <a:r>
              <a:rPr lang="en-US" sz="2400" dirty="0" smtClean="0"/>
              <a:t>,</a:t>
            </a:r>
          </a:p>
          <a:p>
            <a:pPr lvl="1"/>
            <a:r>
              <a:rPr lang="en-US" sz="2400" dirty="0" smtClean="0"/>
              <a:t>Occupation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ttitudes</a:t>
            </a:r>
          </a:p>
          <a:p>
            <a:pPr lvl="1"/>
            <a:r>
              <a:rPr lang="en-US" sz="2400" dirty="0" smtClean="0"/>
              <a:t>Lifestyle 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eographic </a:t>
            </a:r>
            <a:r>
              <a:rPr lang="en-US" sz="2400" dirty="0"/>
              <a:t>location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21" y="4264200"/>
            <a:ext cx="2982479" cy="23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What’s the difference between a customer and a consumer?</a:t>
            </a:r>
          </a:p>
          <a:p>
            <a:pPr lvl="1"/>
            <a:r>
              <a:rPr lang="en-US" sz="3300" dirty="0" smtClean="0"/>
              <a:t>When can they be different?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875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vs.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/>
              <a:t>Consumer</a:t>
            </a:r>
            <a:r>
              <a:rPr lang="en-US" sz="2800" b="1" dirty="0"/>
              <a:t> </a:t>
            </a:r>
            <a:r>
              <a:rPr lang="en-US" sz="2800" dirty="0"/>
              <a:t>– uses product</a:t>
            </a:r>
          </a:p>
          <a:p>
            <a:r>
              <a:rPr lang="en-US" sz="2800" b="1" i="1" dirty="0"/>
              <a:t>Customer</a:t>
            </a:r>
            <a:r>
              <a:rPr lang="en-US" sz="2800" dirty="0"/>
              <a:t>- buys product</a:t>
            </a:r>
          </a:p>
          <a:p>
            <a:endParaRPr lang="en-US" dirty="0" smtClean="0"/>
          </a:p>
          <a:p>
            <a:r>
              <a:rPr lang="en-US" sz="2900" i="1" dirty="0" smtClean="0"/>
              <a:t>Q. When are they the same, and when are they different?</a:t>
            </a:r>
            <a:endParaRPr lang="en-US" sz="2900" i="1" dirty="0"/>
          </a:p>
        </p:txBody>
      </p:sp>
    </p:spTree>
    <p:extLst>
      <p:ext uri="{BB962C8B-B14F-4D97-AF65-F5344CB8AC3E}">
        <p14:creationId xmlns:p14="http://schemas.microsoft.com/office/powerpoint/2010/main" val="37005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Consider </a:t>
            </a:r>
            <a:r>
              <a:rPr lang="en-US" sz="4400" dirty="0"/>
              <a:t>the toothpaste market. How do toothpaste companies target different needs?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3" b="27772"/>
          <a:stretch/>
        </p:blipFill>
        <p:spPr bwMode="auto">
          <a:xfrm>
            <a:off x="6487887" y="448810"/>
            <a:ext cx="2305912" cy="96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86" y="-377946"/>
            <a:ext cx="8042276" cy="1336956"/>
          </a:xfrm>
        </p:spPr>
        <p:txBody>
          <a:bodyPr/>
          <a:lstStyle/>
          <a:p>
            <a:r>
              <a:rPr lang="en-US" u="sng" dirty="0" smtClean="0"/>
              <a:t>Do Now: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48610"/>
            <a:ext cx="8042276" cy="4343400"/>
          </a:xfrm>
        </p:spPr>
        <p:txBody>
          <a:bodyPr/>
          <a:lstStyle/>
          <a:p>
            <a:r>
              <a:rPr lang="en-US" sz="2800" dirty="0"/>
              <a:t>What </a:t>
            </a:r>
            <a:r>
              <a:rPr lang="en-US" sz="2800" dirty="0" smtClean="0"/>
              <a:t>are the top 5 shopping websites for teens?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https://lh6.googleusercontent.com/1I8o9P3Y7qRFdGpJnOwyheBw5743jELyez90RxAQ5rh_3_VoGTSQb0C8JCPrPEobDTkZOT9Ea_RfXcD9kTySFak6z7gepWrlruu2ijPQjy3KHtlvqTxfwBKIW0eg-a3FF1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0" y="1874980"/>
            <a:ext cx="3489038" cy="43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5951" y="2274838"/>
            <a:ext cx="4256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How many were correct? </a:t>
            </a:r>
            <a:endParaRPr lang="en-US" b="1" dirty="0" smtClean="0"/>
          </a:p>
          <a:p>
            <a:pPr lvl="0"/>
            <a:endParaRPr lang="en-US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Do </a:t>
            </a:r>
            <a:r>
              <a:rPr lang="en-US" b="1" dirty="0"/>
              <a:t>you agree? </a:t>
            </a:r>
            <a:endParaRPr lang="en-US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Why </a:t>
            </a:r>
            <a:r>
              <a:rPr lang="en-US" b="1" dirty="0"/>
              <a:t>do you think those are the top websites?</a:t>
            </a:r>
          </a:p>
        </p:txBody>
      </p:sp>
    </p:spTree>
    <p:extLst>
      <p:ext uri="{BB962C8B-B14F-4D97-AF65-F5344CB8AC3E}">
        <p14:creationId xmlns:p14="http://schemas.microsoft.com/office/powerpoint/2010/main" val="4816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Market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hen </a:t>
            </a:r>
            <a:r>
              <a:rPr lang="en-US" sz="2800" dirty="0"/>
              <a:t>all customers for a type of product are considered </a:t>
            </a:r>
            <a:r>
              <a:rPr lang="en-US" sz="2800" dirty="0" smtClean="0"/>
              <a:t>together</a:t>
            </a:r>
          </a:p>
          <a:p>
            <a:endParaRPr lang="en-US" sz="2800" dirty="0"/>
          </a:p>
          <a:p>
            <a:r>
              <a:rPr lang="en-US" sz="2800" dirty="0" smtClean="0"/>
              <a:t>What are the mass markets for:</a:t>
            </a:r>
          </a:p>
          <a:p>
            <a:pPr lvl="1"/>
            <a:endParaRPr lang="en-US" sz="26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059011"/>
            <a:ext cx="1151845" cy="16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78" y="4157436"/>
            <a:ext cx="1786164" cy="17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37" y="4356228"/>
            <a:ext cx="3540238" cy="14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57" y="1495905"/>
            <a:ext cx="8229600" cy="4525963"/>
          </a:xfrm>
        </p:spPr>
        <p:txBody>
          <a:bodyPr/>
          <a:lstStyle/>
          <a:p>
            <a:r>
              <a:rPr lang="en-US" sz="2800" dirty="0"/>
              <a:t>A</a:t>
            </a:r>
            <a:r>
              <a:rPr lang="en-US" sz="2800" dirty="0" smtClean="0"/>
              <a:t> subgroup of a larger market with </a:t>
            </a:r>
            <a:r>
              <a:rPr lang="en-US" sz="2800" dirty="0"/>
              <a:t>similar wants and needs for a particular product.</a:t>
            </a:r>
          </a:p>
          <a:p>
            <a:pPr lvl="0"/>
            <a:r>
              <a:rPr lang="en-US" sz="2800" dirty="0"/>
              <a:t>A large market can have many market segments</a:t>
            </a:r>
          </a:p>
          <a:p>
            <a:pPr lvl="1"/>
            <a:r>
              <a:rPr lang="en-US" sz="2800" dirty="0"/>
              <a:t>Ex: Soda or </a:t>
            </a:r>
            <a:r>
              <a:rPr lang="en-US" sz="2800" dirty="0" smtClean="0"/>
              <a:t>cars</a:t>
            </a:r>
          </a:p>
          <a:p>
            <a:pPr marL="349250" lvl="1" indent="0">
              <a:buNone/>
            </a:pPr>
            <a:endParaRPr lang="en-US" sz="2800" dirty="0" smtClean="0"/>
          </a:p>
          <a:p>
            <a:pPr lvl="1"/>
            <a:r>
              <a:rPr lang="en-US" sz="2800" i="1" dirty="0" smtClean="0"/>
              <a:t>Q. Why are markets segmented?</a:t>
            </a:r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in groups of two.</a:t>
            </a:r>
          </a:p>
          <a:p>
            <a:r>
              <a:rPr lang="en-US" dirty="0" smtClean="0"/>
              <a:t>You will be assigned one of the following mass markets: </a:t>
            </a:r>
          </a:p>
          <a:p>
            <a:pPr lvl="1"/>
            <a:r>
              <a:rPr lang="en-US" dirty="0" smtClean="0"/>
              <a:t>car buyers</a:t>
            </a:r>
          </a:p>
          <a:p>
            <a:pPr lvl="1"/>
            <a:r>
              <a:rPr lang="en-US" dirty="0" smtClean="0"/>
              <a:t>home buyers</a:t>
            </a:r>
            <a:endParaRPr lang="en-US" dirty="0"/>
          </a:p>
          <a:p>
            <a:pPr lvl="1"/>
            <a:r>
              <a:rPr lang="en-US" dirty="0" smtClean="0"/>
              <a:t>bicycle buyers</a:t>
            </a:r>
          </a:p>
          <a:p>
            <a:pPr lvl="1"/>
            <a:r>
              <a:rPr lang="en-US" dirty="0" smtClean="0"/>
              <a:t>bread buyers</a:t>
            </a:r>
          </a:p>
          <a:p>
            <a:pPr lvl="1"/>
            <a:r>
              <a:rPr lang="en-US" dirty="0" smtClean="0"/>
              <a:t>computer buyers</a:t>
            </a:r>
          </a:p>
          <a:p>
            <a:pPr lvl="1"/>
            <a:r>
              <a:rPr lang="en-US" dirty="0" smtClean="0"/>
              <a:t>cell </a:t>
            </a:r>
            <a:r>
              <a:rPr lang="en-US" dirty="0"/>
              <a:t>phone buyers. </a:t>
            </a:r>
            <a:endParaRPr lang="en-US" dirty="0" smtClean="0"/>
          </a:p>
          <a:p>
            <a:pPr marL="349250" lvl="1" indent="0">
              <a:buNone/>
            </a:pPr>
            <a:r>
              <a:rPr lang="en-US" b="1" dirty="0"/>
              <a:t>I</a:t>
            </a:r>
            <a:r>
              <a:rPr lang="en-US" b="1" dirty="0" smtClean="0"/>
              <a:t>dentify </a:t>
            </a:r>
            <a:r>
              <a:rPr lang="en-US" b="1" dirty="0"/>
              <a:t>as many segments as possible in five minutes</a:t>
            </a:r>
            <a:r>
              <a:rPr lang="en-US" b="1" dirty="0" smtClean="0"/>
              <a:t>.</a:t>
            </a:r>
          </a:p>
          <a:p>
            <a:pPr marL="349250" lvl="1" indent="0">
              <a:buNone/>
            </a:pPr>
            <a:r>
              <a:rPr lang="en-US" b="1" dirty="0" smtClean="0"/>
              <a:t>PRESENT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49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Q. </a:t>
            </a:r>
            <a:r>
              <a:rPr lang="en-US" i="1" dirty="0" smtClean="0"/>
              <a:t>Were you able to easily and accurately create a customer profile based on the contents of the magazine?</a:t>
            </a:r>
          </a:p>
          <a:p>
            <a:endParaRPr lang="en-US" i="1" dirty="0" smtClean="0"/>
          </a:p>
          <a:p>
            <a:pPr lvl="1"/>
            <a:r>
              <a:rPr lang="en-US" i="1" dirty="0" smtClean="0"/>
              <a:t>WHY/ WHY NOT?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Marketing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Do Now: </a:t>
            </a:r>
            <a:r>
              <a:rPr lang="en-US" sz="2800" dirty="0" smtClean="0"/>
              <a:t>What </a:t>
            </a:r>
            <a:r>
              <a:rPr lang="en-US" sz="2800" dirty="0"/>
              <a:t>is your five year plan? If you don’t have a five year plan, think of what you would like to achieve in the next five years and include how you will </a:t>
            </a:r>
            <a:r>
              <a:rPr lang="en-US" sz="2800" dirty="0" smtClean="0"/>
              <a:t>accomplish these </a:t>
            </a:r>
            <a:r>
              <a:rPr lang="en-US" sz="2800" dirty="0"/>
              <a:t>goals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You should include financial, personal and professional goals. 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Marketing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a marketer meet customer needs and make a profit? There are probably hundreds of ways to accomplish this… </a:t>
            </a:r>
          </a:p>
          <a:p>
            <a:r>
              <a:rPr lang="en-US" dirty="0" smtClean="0"/>
              <a:t>Marketers meet this goal by developing a plan of action. </a:t>
            </a:r>
            <a:endParaRPr lang="en-US" dirty="0"/>
          </a:p>
          <a:p>
            <a:r>
              <a:rPr lang="en-US" dirty="0" smtClean="0"/>
              <a:t>Each plan of action consists of four elements called the Four Ps</a:t>
            </a:r>
          </a:p>
          <a:p>
            <a:pPr lvl="1"/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Ps-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/>
              <a:t>Product Decisions</a:t>
            </a:r>
            <a:r>
              <a:rPr lang="en-US" sz="2800" dirty="0"/>
              <a:t> – involve the goods, services, or ideas used to satisfy consumer </a:t>
            </a:r>
            <a:r>
              <a:rPr lang="en-US" sz="2800" dirty="0" smtClean="0"/>
              <a:t>needs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What does the customer want from the product/service? What needs does it satisfy?</a:t>
            </a:r>
          </a:p>
          <a:p>
            <a:pPr lvl="0"/>
            <a:r>
              <a:rPr lang="en-US" sz="2800" dirty="0"/>
              <a:t>What features does it have to meet these needs?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45" y="4452889"/>
            <a:ext cx="3471334" cy="21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2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Ps-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533"/>
            <a:ext cx="8229600" cy="4525963"/>
          </a:xfrm>
        </p:spPr>
        <p:txBody>
          <a:bodyPr/>
          <a:lstStyle/>
          <a:p>
            <a:pPr lvl="0"/>
            <a:r>
              <a:rPr lang="en-US" sz="2800" b="1" dirty="0"/>
              <a:t>Price Decisions – </a:t>
            </a:r>
            <a:r>
              <a:rPr lang="en-US" sz="2800" dirty="0"/>
              <a:t>Price also influences customers buying </a:t>
            </a:r>
            <a:r>
              <a:rPr lang="en-US" sz="2800" dirty="0" smtClean="0"/>
              <a:t>decisions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lvl="1"/>
            <a:r>
              <a:rPr lang="en-US" dirty="0"/>
              <a:t>What is the value of the product or service to the buyer?</a:t>
            </a:r>
          </a:p>
          <a:p>
            <a:pPr lvl="1"/>
            <a:r>
              <a:rPr lang="en-US" dirty="0"/>
              <a:t>Are there established price points for products or services in this area?</a:t>
            </a:r>
          </a:p>
          <a:p>
            <a:pPr lvl="1"/>
            <a:r>
              <a:rPr lang="en-US" dirty="0"/>
              <a:t>Is the customer price sensitive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will your price compare with your competitors?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75" y="149923"/>
            <a:ext cx="2405743" cy="17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6207" y="274638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Ps-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88" y="1417638"/>
            <a:ext cx="8229600" cy="4525963"/>
          </a:xfrm>
        </p:spPr>
        <p:txBody>
          <a:bodyPr/>
          <a:lstStyle/>
          <a:p>
            <a:pPr lvl="0"/>
            <a:r>
              <a:rPr lang="en-US" sz="2800" b="1" dirty="0"/>
              <a:t>Place decisions</a:t>
            </a:r>
            <a:r>
              <a:rPr lang="en-US" sz="2800" dirty="0"/>
              <a:t> – involves making the product available to the customer, Marketers must determine </a:t>
            </a:r>
            <a:r>
              <a:rPr lang="en-US" sz="2800" dirty="0" smtClean="0"/>
              <a:t>how </a:t>
            </a:r>
            <a:r>
              <a:rPr lang="en-US" sz="2800" dirty="0"/>
              <a:t>and where </a:t>
            </a:r>
            <a:r>
              <a:rPr lang="en-US" sz="2800" dirty="0" smtClean="0"/>
              <a:t>their </a:t>
            </a:r>
            <a:r>
              <a:rPr lang="en-US" sz="2800" dirty="0"/>
              <a:t>target market shops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If </a:t>
            </a:r>
            <a:r>
              <a:rPr lang="en-US" dirty="0"/>
              <a:t>they look in a store, what kind? A specialist boutique or in a supermarket, or both? Or online? Or direct, via a catalogue?</a:t>
            </a:r>
          </a:p>
          <a:p>
            <a:pPr lvl="0"/>
            <a:r>
              <a:rPr lang="en-US" dirty="0"/>
              <a:t>How can you access the right distribution channels?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03" y="4488115"/>
            <a:ext cx="3919897" cy="22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Ps-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Promotion Decisions</a:t>
            </a:r>
            <a:r>
              <a:rPr lang="en-US" sz="2800" dirty="0"/>
              <a:t> – Involves how the goods or services are communicated to the consumer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lvl="0"/>
            <a:r>
              <a:rPr lang="en-US" sz="2800" dirty="0"/>
              <a:t>Where and when can you get across your marketing messages to your target market?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10" y="3996892"/>
            <a:ext cx="6506289" cy="24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8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23333"/>
            <a:ext cx="8042276" cy="1336956"/>
          </a:xfrm>
        </p:spPr>
        <p:txBody>
          <a:bodyPr/>
          <a:lstStyle/>
          <a:p>
            <a:r>
              <a:rPr lang="en-US" dirty="0" smtClean="0"/>
              <a:t>Market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3623"/>
            <a:ext cx="8042276" cy="43434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All of the </a:t>
            </a:r>
            <a:r>
              <a:rPr lang="en-US" sz="2600" b="1" dirty="0"/>
              <a:t>people who share similar needs and wants and who have the ability to purchase a product</a:t>
            </a:r>
            <a:r>
              <a:rPr lang="en-US" sz="2600" b="1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Q. How does someone who is in the market for GTA differ from someone who is buying a new car?</a:t>
            </a:r>
            <a:endParaRPr lang="en-US" sz="2600" dirty="0"/>
          </a:p>
        </p:txBody>
      </p:sp>
      <p:pic>
        <p:nvPicPr>
          <p:cNvPr id="1026" name="Picture 2" descr="http://upload.wikimedia.org/wikipedia/en/a/a5/Grand_Theft_Auto_V.png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277">
            <a:off x="1707284" y="4402001"/>
            <a:ext cx="1829278" cy="22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12" y="4456126"/>
            <a:ext cx="2855682" cy="214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MARTInkShape-16"/>
          <p:cNvSpPr/>
          <p:nvPr>
            <p:custDataLst>
              <p:tags r:id="rId1"/>
            </p:custDataLst>
          </p:nvPr>
        </p:nvSpPr>
        <p:spPr>
          <a:xfrm>
            <a:off x="3378147" y="1692991"/>
            <a:ext cx="1109504" cy="653970"/>
          </a:xfrm>
          <a:custGeom>
            <a:avLst/>
            <a:gdLst/>
            <a:ahLst/>
            <a:cxnLst/>
            <a:rect l="0" t="0" r="0" b="0"/>
            <a:pathLst>
              <a:path w="1109504" h="653970">
                <a:moveTo>
                  <a:pt x="81333" y="653969"/>
                </a:moveTo>
                <a:lnTo>
                  <a:pt x="81333" y="653969"/>
                </a:lnTo>
                <a:lnTo>
                  <a:pt x="106169" y="644938"/>
                </a:lnTo>
                <a:lnTo>
                  <a:pt x="144018" y="632175"/>
                </a:lnTo>
                <a:lnTo>
                  <a:pt x="177773" y="623681"/>
                </a:lnTo>
                <a:lnTo>
                  <a:pt x="214224" y="614825"/>
                </a:lnTo>
                <a:lnTo>
                  <a:pt x="252156" y="606092"/>
                </a:lnTo>
                <a:lnTo>
                  <a:pt x="288770" y="599388"/>
                </a:lnTo>
                <a:lnTo>
                  <a:pt x="308524" y="596415"/>
                </a:lnTo>
                <a:lnTo>
                  <a:pt x="329314" y="593586"/>
                </a:lnTo>
                <a:lnTo>
                  <a:pt x="350793" y="590854"/>
                </a:lnTo>
                <a:lnTo>
                  <a:pt x="372733" y="587339"/>
                </a:lnTo>
                <a:lnTo>
                  <a:pt x="394980" y="583302"/>
                </a:lnTo>
                <a:lnTo>
                  <a:pt x="417431" y="578918"/>
                </a:lnTo>
                <a:lnTo>
                  <a:pt x="439172" y="574302"/>
                </a:lnTo>
                <a:lnTo>
                  <a:pt x="460439" y="569531"/>
                </a:lnTo>
                <a:lnTo>
                  <a:pt x="481390" y="564657"/>
                </a:lnTo>
                <a:lnTo>
                  <a:pt x="502978" y="560561"/>
                </a:lnTo>
                <a:lnTo>
                  <a:pt x="524989" y="556983"/>
                </a:lnTo>
                <a:lnTo>
                  <a:pt x="547284" y="553752"/>
                </a:lnTo>
                <a:lnTo>
                  <a:pt x="568921" y="550751"/>
                </a:lnTo>
                <a:lnTo>
                  <a:pt x="590118" y="547904"/>
                </a:lnTo>
                <a:lnTo>
                  <a:pt x="611023" y="545159"/>
                </a:lnTo>
                <a:lnTo>
                  <a:pt x="631733" y="541636"/>
                </a:lnTo>
                <a:lnTo>
                  <a:pt x="652314" y="537594"/>
                </a:lnTo>
                <a:lnTo>
                  <a:pt x="672807" y="533205"/>
                </a:lnTo>
                <a:lnTo>
                  <a:pt x="693242" y="529433"/>
                </a:lnTo>
                <a:lnTo>
                  <a:pt x="713639" y="526072"/>
                </a:lnTo>
                <a:lnTo>
                  <a:pt x="734011" y="522984"/>
                </a:lnTo>
                <a:lnTo>
                  <a:pt x="753518" y="519233"/>
                </a:lnTo>
                <a:lnTo>
                  <a:pt x="790997" y="510548"/>
                </a:lnTo>
                <a:lnTo>
                  <a:pt x="827410" y="501044"/>
                </a:lnTo>
                <a:lnTo>
                  <a:pt x="863350" y="492022"/>
                </a:lnTo>
                <a:lnTo>
                  <a:pt x="899078" y="485191"/>
                </a:lnTo>
                <a:lnTo>
                  <a:pt x="932455" y="477074"/>
                </a:lnTo>
                <a:lnTo>
                  <a:pt x="963376" y="466976"/>
                </a:lnTo>
                <a:lnTo>
                  <a:pt x="991230" y="454021"/>
                </a:lnTo>
                <a:lnTo>
                  <a:pt x="1026666" y="432447"/>
                </a:lnTo>
                <a:lnTo>
                  <a:pt x="1062897" y="401555"/>
                </a:lnTo>
                <a:lnTo>
                  <a:pt x="1089998" y="365977"/>
                </a:lnTo>
                <a:lnTo>
                  <a:pt x="1104006" y="330193"/>
                </a:lnTo>
                <a:lnTo>
                  <a:pt x="1108247" y="300555"/>
                </a:lnTo>
                <a:lnTo>
                  <a:pt x="1109503" y="270324"/>
                </a:lnTo>
                <a:lnTo>
                  <a:pt x="1097741" y="235873"/>
                </a:lnTo>
                <a:lnTo>
                  <a:pt x="1078169" y="202899"/>
                </a:lnTo>
                <a:lnTo>
                  <a:pt x="1047953" y="166653"/>
                </a:lnTo>
                <a:lnTo>
                  <a:pt x="1029666" y="147542"/>
                </a:lnTo>
                <a:lnTo>
                  <a:pt x="1008195" y="133471"/>
                </a:lnTo>
                <a:lnTo>
                  <a:pt x="978641" y="116470"/>
                </a:lnTo>
                <a:lnTo>
                  <a:pt x="943699" y="97517"/>
                </a:lnTo>
                <a:lnTo>
                  <a:pt x="914477" y="82341"/>
                </a:lnTo>
                <a:lnTo>
                  <a:pt x="889069" y="69683"/>
                </a:lnTo>
                <a:lnTo>
                  <a:pt x="866204" y="58705"/>
                </a:lnTo>
                <a:lnTo>
                  <a:pt x="845033" y="49693"/>
                </a:lnTo>
                <a:lnTo>
                  <a:pt x="824994" y="41992"/>
                </a:lnTo>
                <a:lnTo>
                  <a:pt x="805707" y="35164"/>
                </a:lnTo>
                <a:lnTo>
                  <a:pt x="786076" y="28919"/>
                </a:lnTo>
                <a:lnTo>
                  <a:pt x="766215" y="23063"/>
                </a:lnTo>
                <a:lnTo>
                  <a:pt x="746201" y="17465"/>
                </a:lnTo>
                <a:lnTo>
                  <a:pt x="708159" y="11245"/>
                </a:lnTo>
                <a:lnTo>
                  <a:pt x="670649" y="7634"/>
                </a:lnTo>
                <a:lnTo>
                  <a:pt x="651164" y="5486"/>
                </a:lnTo>
                <a:lnTo>
                  <a:pt x="631400" y="3207"/>
                </a:lnTo>
                <a:lnTo>
                  <a:pt x="611451" y="1688"/>
                </a:lnTo>
                <a:lnTo>
                  <a:pt x="591378" y="674"/>
                </a:lnTo>
                <a:lnTo>
                  <a:pt x="571224" y="0"/>
                </a:lnTo>
                <a:lnTo>
                  <a:pt x="551013" y="396"/>
                </a:lnTo>
                <a:lnTo>
                  <a:pt x="530766" y="1507"/>
                </a:lnTo>
                <a:lnTo>
                  <a:pt x="510495" y="3094"/>
                </a:lnTo>
                <a:lnTo>
                  <a:pt x="490208" y="4999"/>
                </a:lnTo>
                <a:lnTo>
                  <a:pt x="469910" y="7116"/>
                </a:lnTo>
                <a:lnTo>
                  <a:pt x="449605" y="9374"/>
                </a:lnTo>
                <a:lnTo>
                  <a:pt x="429294" y="13419"/>
                </a:lnTo>
                <a:lnTo>
                  <a:pt x="408980" y="18655"/>
                </a:lnTo>
                <a:lnTo>
                  <a:pt x="388664" y="24687"/>
                </a:lnTo>
                <a:lnTo>
                  <a:pt x="369194" y="31248"/>
                </a:lnTo>
                <a:lnTo>
                  <a:pt x="331755" y="45310"/>
                </a:lnTo>
                <a:lnTo>
                  <a:pt x="295361" y="60027"/>
                </a:lnTo>
                <a:lnTo>
                  <a:pt x="257736" y="75881"/>
                </a:lnTo>
                <a:lnTo>
                  <a:pt x="237035" y="84851"/>
                </a:lnTo>
                <a:lnTo>
                  <a:pt x="215615" y="94217"/>
                </a:lnTo>
                <a:lnTo>
                  <a:pt x="180525" y="115913"/>
                </a:lnTo>
                <a:lnTo>
                  <a:pt x="149972" y="139666"/>
                </a:lnTo>
                <a:lnTo>
                  <a:pt x="119459" y="164334"/>
                </a:lnTo>
                <a:lnTo>
                  <a:pt x="91223" y="189409"/>
                </a:lnTo>
                <a:lnTo>
                  <a:pt x="56041" y="227326"/>
                </a:lnTo>
                <a:lnTo>
                  <a:pt x="29530" y="265372"/>
                </a:lnTo>
                <a:lnTo>
                  <a:pt x="15130" y="291606"/>
                </a:lnTo>
                <a:lnTo>
                  <a:pt x="5907" y="320199"/>
                </a:lnTo>
                <a:lnTo>
                  <a:pt x="0" y="356766"/>
                </a:lnTo>
                <a:lnTo>
                  <a:pt x="2295" y="389050"/>
                </a:lnTo>
                <a:lnTo>
                  <a:pt x="16428" y="420064"/>
                </a:lnTo>
                <a:lnTo>
                  <a:pt x="40747" y="446657"/>
                </a:lnTo>
                <a:lnTo>
                  <a:pt x="70915" y="465028"/>
                </a:lnTo>
                <a:lnTo>
                  <a:pt x="89627" y="474668"/>
                </a:lnTo>
                <a:lnTo>
                  <a:pt x="111416" y="484482"/>
                </a:lnTo>
                <a:lnTo>
                  <a:pt x="135255" y="494411"/>
                </a:lnTo>
                <a:lnTo>
                  <a:pt x="160461" y="504417"/>
                </a:lnTo>
                <a:lnTo>
                  <a:pt x="189119" y="513628"/>
                </a:lnTo>
                <a:lnTo>
                  <a:pt x="220077" y="522308"/>
                </a:lnTo>
                <a:lnTo>
                  <a:pt x="252569" y="530635"/>
                </a:lnTo>
                <a:lnTo>
                  <a:pt x="287777" y="539573"/>
                </a:lnTo>
                <a:lnTo>
                  <a:pt x="324795" y="548918"/>
                </a:lnTo>
                <a:lnTo>
                  <a:pt x="363022" y="558535"/>
                </a:lnTo>
                <a:lnTo>
                  <a:pt x="402052" y="567487"/>
                </a:lnTo>
                <a:lnTo>
                  <a:pt x="441619" y="575994"/>
                </a:lnTo>
                <a:lnTo>
                  <a:pt x="481544" y="584206"/>
                </a:lnTo>
                <a:lnTo>
                  <a:pt x="508160" y="589680"/>
                </a:lnTo>
                <a:lnTo>
                  <a:pt x="561393" y="6006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9"/>
          <p:cNvGrpSpPr/>
          <p:nvPr/>
        </p:nvGrpSpPr>
        <p:grpSpPr>
          <a:xfrm>
            <a:off x="3514741" y="4488180"/>
            <a:ext cx="668640" cy="815341"/>
            <a:chOff x="3514741" y="4488180"/>
            <a:chExt cx="668640" cy="815341"/>
          </a:xfrm>
        </p:grpSpPr>
        <p:sp>
          <p:nvSpPr>
            <p:cNvPr id="43" name="SMARTInkShape-17"/>
            <p:cNvSpPr/>
            <p:nvPr>
              <p:custDataLst>
                <p:tags r:id="rId32"/>
              </p:custDataLst>
            </p:nvPr>
          </p:nvSpPr>
          <p:spPr>
            <a:xfrm>
              <a:off x="3514741" y="4716309"/>
              <a:ext cx="196200" cy="378317"/>
            </a:xfrm>
            <a:custGeom>
              <a:avLst/>
              <a:gdLst/>
              <a:ahLst/>
              <a:cxnLst/>
              <a:rect l="0" t="0" r="0" b="0"/>
              <a:pathLst>
                <a:path w="196200" h="378317">
                  <a:moveTo>
                    <a:pt x="165719" y="8091"/>
                  </a:moveTo>
                  <a:lnTo>
                    <a:pt x="165719" y="8091"/>
                  </a:lnTo>
                  <a:lnTo>
                    <a:pt x="137403" y="0"/>
                  </a:lnTo>
                  <a:lnTo>
                    <a:pt x="116728" y="544"/>
                  </a:lnTo>
                  <a:lnTo>
                    <a:pt x="82758" y="14690"/>
                  </a:lnTo>
                  <a:lnTo>
                    <a:pt x="69299" y="28522"/>
                  </a:lnTo>
                  <a:lnTo>
                    <a:pt x="46861" y="60951"/>
                  </a:lnTo>
                  <a:lnTo>
                    <a:pt x="31359" y="98746"/>
                  </a:lnTo>
                  <a:lnTo>
                    <a:pt x="18570" y="132977"/>
                  </a:lnTo>
                  <a:lnTo>
                    <a:pt x="9042" y="165792"/>
                  </a:lnTo>
                  <a:lnTo>
                    <a:pt x="1704" y="201102"/>
                  </a:lnTo>
                  <a:lnTo>
                    <a:pt x="0" y="233390"/>
                  </a:lnTo>
                  <a:lnTo>
                    <a:pt x="5327" y="264406"/>
                  </a:lnTo>
                  <a:lnTo>
                    <a:pt x="17254" y="294198"/>
                  </a:lnTo>
                  <a:lnTo>
                    <a:pt x="36454" y="327449"/>
                  </a:lnTo>
                  <a:lnTo>
                    <a:pt x="48155" y="342221"/>
                  </a:lnTo>
                  <a:lnTo>
                    <a:pt x="81003" y="365502"/>
                  </a:lnTo>
                  <a:lnTo>
                    <a:pt x="97587" y="374374"/>
                  </a:lnTo>
                  <a:lnTo>
                    <a:pt x="116247" y="378316"/>
                  </a:lnTo>
                  <a:lnTo>
                    <a:pt x="145793" y="376491"/>
                  </a:lnTo>
                  <a:lnTo>
                    <a:pt x="182730" y="358663"/>
                  </a:lnTo>
                  <a:lnTo>
                    <a:pt x="196199" y="350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"/>
            <p:cNvSpPr/>
            <p:nvPr>
              <p:custDataLst>
                <p:tags r:id="rId33"/>
              </p:custDataLst>
            </p:nvPr>
          </p:nvSpPr>
          <p:spPr>
            <a:xfrm>
              <a:off x="3833958" y="4655820"/>
              <a:ext cx="212263" cy="258552"/>
            </a:xfrm>
            <a:custGeom>
              <a:avLst/>
              <a:gdLst/>
              <a:ahLst/>
              <a:cxnLst/>
              <a:rect l="0" t="0" r="0" b="0"/>
              <a:pathLst>
                <a:path w="212263" h="258552">
                  <a:moveTo>
                    <a:pt x="113202" y="0"/>
                  </a:moveTo>
                  <a:lnTo>
                    <a:pt x="113202" y="0"/>
                  </a:lnTo>
                  <a:lnTo>
                    <a:pt x="84886" y="4045"/>
                  </a:lnTo>
                  <a:lnTo>
                    <a:pt x="66468" y="12805"/>
                  </a:lnTo>
                  <a:lnTo>
                    <a:pt x="52638" y="26011"/>
                  </a:lnTo>
                  <a:lnTo>
                    <a:pt x="35332" y="53333"/>
                  </a:lnTo>
                  <a:lnTo>
                    <a:pt x="20327" y="87016"/>
                  </a:lnTo>
                  <a:lnTo>
                    <a:pt x="10142" y="119668"/>
                  </a:lnTo>
                  <a:lnTo>
                    <a:pt x="2608" y="154931"/>
                  </a:lnTo>
                  <a:lnTo>
                    <a:pt x="0" y="186358"/>
                  </a:lnTo>
                  <a:lnTo>
                    <a:pt x="1377" y="220162"/>
                  </a:lnTo>
                  <a:lnTo>
                    <a:pt x="7255" y="239082"/>
                  </a:lnTo>
                  <a:lnTo>
                    <a:pt x="16826" y="253061"/>
                  </a:lnTo>
                  <a:lnTo>
                    <a:pt x="21826" y="256405"/>
                  </a:lnTo>
                  <a:lnTo>
                    <a:pt x="27718" y="257891"/>
                  </a:lnTo>
                  <a:lnTo>
                    <a:pt x="35980" y="258551"/>
                  </a:lnTo>
                  <a:lnTo>
                    <a:pt x="43039" y="256587"/>
                  </a:lnTo>
                  <a:lnTo>
                    <a:pt x="54469" y="248428"/>
                  </a:lnTo>
                  <a:lnTo>
                    <a:pt x="69994" y="216470"/>
                  </a:lnTo>
                  <a:lnTo>
                    <a:pt x="79329" y="184373"/>
                  </a:lnTo>
                  <a:lnTo>
                    <a:pt x="84309" y="150437"/>
                  </a:lnTo>
                  <a:lnTo>
                    <a:pt x="89151" y="115418"/>
                  </a:lnTo>
                  <a:lnTo>
                    <a:pt x="89260" y="79651"/>
                  </a:lnTo>
                  <a:lnTo>
                    <a:pt x="83179" y="42966"/>
                  </a:lnTo>
                  <a:lnTo>
                    <a:pt x="82749" y="38385"/>
                  </a:lnTo>
                  <a:lnTo>
                    <a:pt x="86775" y="42230"/>
                  </a:lnTo>
                  <a:lnTo>
                    <a:pt x="88756" y="48684"/>
                  </a:lnTo>
                  <a:lnTo>
                    <a:pt x="94074" y="70670"/>
                  </a:lnTo>
                  <a:lnTo>
                    <a:pt x="111771" y="106956"/>
                  </a:lnTo>
                  <a:lnTo>
                    <a:pt x="126560" y="138733"/>
                  </a:lnTo>
                  <a:lnTo>
                    <a:pt x="139550" y="153807"/>
                  </a:lnTo>
                  <a:lnTo>
                    <a:pt x="149183" y="160927"/>
                  </a:lnTo>
                  <a:lnTo>
                    <a:pt x="153276" y="162318"/>
                  </a:lnTo>
                  <a:lnTo>
                    <a:pt x="156852" y="162399"/>
                  </a:lnTo>
                  <a:lnTo>
                    <a:pt x="186043" y="157971"/>
                  </a:lnTo>
                  <a:lnTo>
                    <a:pt x="198284" y="149535"/>
                  </a:lnTo>
                  <a:lnTo>
                    <a:pt x="212262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"/>
            <p:cNvSpPr/>
            <p:nvPr>
              <p:custDataLst>
                <p:tags r:id="rId34"/>
              </p:custDataLst>
            </p:nvPr>
          </p:nvSpPr>
          <p:spPr>
            <a:xfrm>
              <a:off x="4099560" y="4488180"/>
              <a:ext cx="83821" cy="197975"/>
            </a:xfrm>
            <a:custGeom>
              <a:avLst/>
              <a:gdLst/>
              <a:ahLst/>
              <a:cxnLst/>
              <a:rect l="0" t="0" r="0" b="0"/>
              <a:pathLst>
                <a:path w="83821" h="197975">
                  <a:moveTo>
                    <a:pt x="0" y="114300"/>
                  </a:moveTo>
                  <a:lnTo>
                    <a:pt x="0" y="114300"/>
                  </a:lnTo>
                  <a:lnTo>
                    <a:pt x="14320" y="148971"/>
                  </a:lnTo>
                  <a:lnTo>
                    <a:pt x="28921" y="183715"/>
                  </a:lnTo>
                  <a:lnTo>
                    <a:pt x="30439" y="197629"/>
                  </a:lnTo>
                  <a:lnTo>
                    <a:pt x="26423" y="197974"/>
                  </a:lnTo>
                  <a:lnTo>
                    <a:pt x="25235" y="197176"/>
                  </a:lnTo>
                  <a:lnTo>
                    <a:pt x="24444" y="195798"/>
                  </a:lnTo>
                  <a:lnTo>
                    <a:pt x="23916" y="194031"/>
                  </a:lnTo>
                  <a:lnTo>
                    <a:pt x="17832" y="184268"/>
                  </a:lnTo>
                  <a:lnTo>
                    <a:pt x="10231" y="151920"/>
                  </a:lnTo>
                  <a:lnTo>
                    <a:pt x="3918" y="116641"/>
                  </a:lnTo>
                  <a:lnTo>
                    <a:pt x="774" y="84282"/>
                  </a:lnTo>
                  <a:lnTo>
                    <a:pt x="1076" y="61943"/>
                  </a:lnTo>
                  <a:lnTo>
                    <a:pt x="4147" y="49826"/>
                  </a:lnTo>
                  <a:lnTo>
                    <a:pt x="10592" y="41054"/>
                  </a:lnTo>
                  <a:lnTo>
                    <a:pt x="18254" y="33486"/>
                  </a:lnTo>
                  <a:lnTo>
                    <a:pt x="28174" y="20553"/>
                  </a:lnTo>
                  <a:lnTo>
                    <a:pt x="51165" y="5445"/>
                  </a:lnTo>
                  <a:lnTo>
                    <a:pt x="70346" y="1076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0"/>
            <p:cNvSpPr/>
            <p:nvPr>
              <p:custDataLst>
                <p:tags r:id="rId35"/>
              </p:custDataLst>
            </p:nvPr>
          </p:nvSpPr>
          <p:spPr>
            <a:xfrm>
              <a:off x="3718560" y="4983480"/>
              <a:ext cx="464821" cy="320041"/>
            </a:xfrm>
            <a:custGeom>
              <a:avLst/>
              <a:gdLst/>
              <a:ahLst/>
              <a:cxnLst/>
              <a:rect l="0" t="0" r="0" b="0"/>
              <a:pathLst>
                <a:path w="464821" h="320041">
                  <a:moveTo>
                    <a:pt x="0" y="320040"/>
                  </a:moveTo>
                  <a:lnTo>
                    <a:pt x="0" y="320040"/>
                  </a:lnTo>
                  <a:lnTo>
                    <a:pt x="37504" y="302636"/>
                  </a:lnTo>
                  <a:lnTo>
                    <a:pt x="69839" y="276909"/>
                  </a:lnTo>
                  <a:lnTo>
                    <a:pt x="103072" y="243178"/>
                  </a:lnTo>
                  <a:lnTo>
                    <a:pt x="139915" y="205653"/>
                  </a:lnTo>
                  <a:lnTo>
                    <a:pt x="174048" y="175243"/>
                  </a:lnTo>
                  <a:lnTo>
                    <a:pt x="209546" y="144776"/>
                  </a:lnTo>
                  <a:lnTo>
                    <a:pt x="243180" y="121919"/>
                  </a:lnTo>
                  <a:lnTo>
                    <a:pt x="281151" y="92286"/>
                  </a:lnTo>
                  <a:lnTo>
                    <a:pt x="318128" y="69249"/>
                  </a:lnTo>
                  <a:lnTo>
                    <a:pt x="346850" y="53538"/>
                  </a:lnTo>
                  <a:lnTo>
                    <a:pt x="379912" y="38159"/>
                  </a:lnTo>
                  <a:lnTo>
                    <a:pt x="411158" y="25135"/>
                  </a:lnTo>
                  <a:lnTo>
                    <a:pt x="448011" y="9104"/>
                  </a:lnTo>
                  <a:lnTo>
                    <a:pt x="464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0"/>
          <p:cNvGrpSpPr/>
          <p:nvPr/>
        </p:nvGrpSpPr>
        <p:grpSpPr>
          <a:xfrm>
            <a:off x="7636849" y="4442460"/>
            <a:ext cx="910353" cy="622559"/>
            <a:chOff x="7636849" y="4442460"/>
            <a:chExt cx="910353" cy="622559"/>
          </a:xfrm>
        </p:grpSpPr>
        <p:sp>
          <p:nvSpPr>
            <p:cNvPr id="48" name="SMARTInkShape-21"/>
            <p:cNvSpPr/>
            <p:nvPr>
              <p:custDataLst>
                <p:tags r:id="rId28"/>
              </p:custDataLst>
            </p:nvPr>
          </p:nvSpPr>
          <p:spPr>
            <a:xfrm>
              <a:off x="7636849" y="4522235"/>
              <a:ext cx="242232" cy="542784"/>
            </a:xfrm>
            <a:custGeom>
              <a:avLst/>
              <a:gdLst/>
              <a:ahLst/>
              <a:cxnLst/>
              <a:rect l="0" t="0" r="0" b="0"/>
              <a:pathLst>
                <a:path w="242232" h="542784">
                  <a:moveTo>
                    <a:pt x="181271" y="4045"/>
                  </a:moveTo>
                  <a:lnTo>
                    <a:pt x="181271" y="4045"/>
                  </a:lnTo>
                  <a:lnTo>
                    <a:pt x="148909" y="0"/>
                  </a:lnTo>
                  <a:lnTo>
                    <a:pt x="120695" y="1529"/>
                  </a:lnTo>
                  <a:lnTo>
                    <a:pt x="85230" y="14430"/>
                  </a:lnTo>
                  <a:lnTo>
                    <a:pt x="65608" y="25937"/>
                  </a:lnTo>
                  <a:lnTo>
                    <a:pt x="39662" y="60297"/>
                  </a:lnTo>
                  <a:lnTo>
                    <a:pt x="22661" y="95877"/>
                  </a:lnTo>
                  <a:lnTo>
                    <a:pt x="15387" y="121906"/>
                  </a:lnTo>
                  <a:lnTo>
                    <a:pt x="9332" y="150408"/>
                  </a:lnTo>
                  <a:lnTo>
                    <a:pt x="3818" y="180008"/>
                  </a:lnTo>
                  <a:lnTo>
                    <a:pt x="803" y="214613"/>
                  </a:lnTo>
                  <a:lnTo>
                    <a:pt x="0" y="233324"/>
                  </a:lnTo>
                  <a:lnTo>
                    <a:pt x="309" y="253418"/>
                  </a:lnTo>
                  <a:lnTo>
                    <a:pt x="1364" y="274433"/>
                  </a:lnTo>
                  <a:lnTo>
                    <a:pt x="2913" y="296064"/>
                  </a:lnTo>
                  <a:lnTo>
                    <a:pt x="5639" y="317257"/>
                  </a:lnTo>
                  <a:lnTo>
                    <a:pt x="9149" y="338160"/>
                  </a:lnTo>
                  <a:lnTo>
                    <a:pt x="13183" y="358868"/>
                  </a:lnTo>
                  <a:lnTo>
                    <a:pt x="16719" y="378601"/>
                  </a:lnTo>
                  <a:lnTo>
                    <a:pt x="22906" y="416330"/>
                  </a:lnTo>
                  <a:lnTo>
                    <a:pt x="30735" y="448338"/>
                  </a:lnTo>
                  <a:lnTo>
                    <a:pt x="40706" y="475829"/>
                  </a:lnTo>
                  <a:lnTo>
                    <a:pt x="59754" y="508652"/>
                  </a:lnTo>
                  <a:lnTo>
                    <a:pt x="77344" y="529008"/>
                  </a:lnTo>
                  <a:lnTo>
                    <a:pt x="91055" y="537364"/>
                  </a:lnTo>
                  <a:lnTo>
                    <a:pt x="113054" y="542783"/>
                  </a:lnTo>
                  <a:lnTo>
                    <a:pt x="144089" y="538531"/>
                  </a:lnTo>
                  <a:lnTo>
                    <a:pt x="179696" y="527280"/>
                  </a:lnTo>
                  <a:lnTo>
                    <a:pt x="187841" y="523048"/>
                  </a:lnTo>
                  <a:lnTo>
                    <a:pt x="201407" y="509315"/>
                  </a:lnTo>
                  <a:lnTo>
                    <a:pt x="223912" y="476949"/>
                  </a:lnTo>
                  <a:lnTo>
                    <a:pt x="235486" y="445672"/>
                  </a:lnTo>
                  <a:lnTo>
                    <a:pt x="242231" y="42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"/>
            <p:cNvSpPr/>
            <p:nvPr>
              <p:custDataLst>
                <p:tags r:id="rId29"/>
              </p:custDataLst>
            </p:nvPr>
          </p:nvSpPr>
          <p:spPr>
            <a:xfrm>
              <a:off x="7772400" y="4778925"/>
              <a:ext cx="236221" cy="236666"/>
            </a:xfrm>
            <a:custGeom>
              <a:avLst/>
              <a:gdLst/>
              <a:ahLst/>
              <a:cxnLst/>
              <a:rect l="0" t="0" r="0" b="0"/>
              <a:pathLst>
                <a:path w="236221" h="236666">
                  <a:moveTo>
                    <a:pt x="0" y="59775"/>
                  </a:moveTo>
                  <a:lnTo>
                    <a:pt x="0" y="59775"/>
                  </a:lnTo>
                  <a:lnTo>
                    <a:pt x="28316" y="35504"/>
                  </a:lnTo>
                  <a:lnTo>
                    <a:pt x="61411" y="7818"/>
                  </a:lnTo>
                  <a:lnTo>
                    <a:pt x="83107" y="1482"/>
                  </a:lnTo>
                  <a:lnTo>
                    <a:pt x="95074" y="0"/>
                  </a:lnTo>
                  <a:lnTo>
                    <a:pt x="111332" y="3211"/>
                  </a:lnTo>
                  <a:lnTo>
                    <a:pt x="130918" y="13570"/>
                  </a:lnTo>
                  <a:lnTo>
                    <a:pt x="148763" y="31409"/>
                  </a:lnTo>
                  <a:lnTo>
                    <a:pt x="160730" y="60872"/>
                  </a:lnTo>
                  <a:lnTo>
                    <a:pt x="169638" y="92367"/>
                  </a:lnTo>
                  <a:lnTo>
                    <a:pt x="177640" y="127193"/>
                  </a:lnTo>
                  <a:lnTo>
                    <a:pt x="189581" y="163116"/>
                  </a:lnTo>
                  <a:lnTo>
                    <a:pt x="203638" y="199684"/>
                  </a:lnTo>
                  <a:lnTo>
                    <a:pt x="217158" y="225031"/>
                  </a:lnTo>
                  <a:lnTo>
                    <a:pt x="226620" y="234258"/>
                  </a:lnTo>
                  <a:lnTo>
                    <a:pt x="229820" y="236210"/>
                  </a:lnTo>
                  <a:lnTo>
                    <a:pt x="231953" y="236665"/>
                  </a:lnTo>
                  <a:lnTo>
                    <a:pt x="236220" y="235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"/>
            <p:cNvSpPr/>
            <p:nvPr>
              <p:custDataLst>
                <p:tags r:id="rId30"/>
              </p:custDataLst>
            </p:nvPr>
          </p:nvSpPr>
          <p:spPr>
            <a:xfrm>
              <a:off x="8072209" y="4617720"/>
              <a:ext cx="203112" cy="205450"/>
            </a:xfrm>
            <a:custGeom>
              <a:avLst/>
              <a:gdLst/>
              <a:ahLst/>
              <a:cxnLst/>
              <a:rect l="0" t="0" r="0" b="0"/>
              <a:pathLst>
                <a:path w="203112" h="205450">
                  <a:moveTo>
                    <a:pt x="43091" y="0"/>
                  </a:moveTo>
                  <a:lnTo>
                    <a:pt x="43091" y="0"/>
                  </a:lnTo>
                  <a:lnTo>
                    <a:pt x="16061" y="29570"/>
                  </a:lnTo>
                  <a:lnTo>
                    <a:pt x="6242" y="48985"/>
                  </a:lnTo>
                  <a:lnTo>
                    <a:pt x="0" y="82999"/>
                  </a:lnTo>
                  <a:lnTo>
                    <a:pt x="2195" y="119890"/>
                  </a:lnTo>
                  <a:lnTo>
                    <a:pt x="8208" y="153586"/>
                  </a:lnTo>
                  <a:lnTo>
                    <a:pt x="20320" y="188984"/>
                  </a:lnTo>
                  <a:lnTo>
                    <a:pt x="22831" y="194569"/>
                  </a:lnTo>
                  <a:lnTo>
                    <a:pt x="26197" y="198293"/>
                  </a:lnTo>
                  <a:lnTo>
                    <a:pt x="40532" y="204759"/>
                  </a:lnTo>
                  <a:lnTo>
                    <a:pt x="46378" y="205449"/>
                  </a:lnTo>
                  <a:lnTo>
                    <a:pt x="51043" y="203353"/>
                  </a:lnTo>
                  <a:lnTo>
                    <a:pt x="68691" y="191879"/>
                  </a:lnTo>
                  <a:lnTo>
                    <a:pt x="77957" y="178397"/>
                  </a:lnTo>
                  <a:lnTo>
                    <a:pt x="93831" y="141157"/>
                  </a:lnTo>
                  <a:lnTo>
                    <a:pt x="104040" y="107720"/>
                  </a:lnTo>
                  <a:lnTo>
                    <a:pt x="110163" y="76405"/>
                  </a:lnTo>
                  <a:lnTo>
                    <a:pt x="118100" y="41104"/>
                  </a:lnTo>
                  <a:lnTo>
                    <a:pt x="121020" y="32944"/>
                  </a:lnTo>
                  <a:lnTo>
                    <a:pt x="122984" y="29583"/>
                  </a:lnTo>
                  <a:lnTo>
                    <a:pt x="123446" y="27342"/>
                  </a:lnTo>
                  <a:lnTo>
                    <a:pt x="122909" y="25848"/>
                  </a:lnTo>
                  <a:lnTo>
                    <a:pt x="121703" y="24852"/>
                  </a:lnTo>
                  <a:lnTo>
                    <a:pt x="121746" y="24189"/>
                  </a:lnTo>
                  <a:lnTo>
                    <a:pt x="122621" y="23746"/>
                  </a:lnTo>
                  <a:lnTo>
                    <a:pt x="124050" y="23450"/>
                  </a:lnTo>
                  <a:lnTo>
                    <a:pt x="124157" y="24101"/>
                  </a:lnTo>
                  <a:lnTo>
                    <a:pt x="121109" y="29060"/>
                  </a:lnTo>
                  <a:lnTo>
                    <a:pt x="112801" y="58909"/>
                  </a:lnTo>
                  <a:lnTo>
                    <a:pt x="117851" y="92174"/>
                  </a:lnTo>
                  <a:lnTo>
                    <a:pt x="118331" y="99549"/>
                  </a:lnTo>
                  <a:lnTo>
                    <a:pt x="130152" y="125806"/>
                  </a:lnTo>
                  <a:lnTo>
                    <a:pt x="147825" y="153280"/>
                  </a:lnTo>
                  <a:lnTo>
                    <a:pt x="164146" y="165492"/>
                  </a:lnTo>
                  <a:lnTo>
                    <a:pt x="175351" y="168661"/>
                  </a:lnTo>
                  <a:lnTo>
                    <a:pt x="179525" y="168321"/>
                  </a:lnTo>
                  <a:lnTo>
                    <a:pt x="188677" y="163427"/>
                  </a:lnTo>
                  <a:lnTo>
                    <a:pt x="20311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"/>
            <p:cNvSpPr/>
            <p:nvPr>
              <p:custDataLst>
                <p:tags r:id="rId31"/>
              </p:custDataLst>
            </p:nvPr>
          </p:nvSpPr>
          <p:spPr>
            <a:xfrm>
              <a:off x="8361921" y="4442460"/>
              <a:ext cx="185281" cy="327661"/>
            </a:xfrm>
            <a:custGeom>
              <a:avLst/>
              <a:gdLst/>
              <a:ahLst/>
              <a:cxnLst/>
              <a:rect l="0" t="0" r="0" b="0"/>
              <a:pathLst>
                <a:path w="185281" h="327661">
                  <a:moveTo>
                    <a:pt x="35319" y="0"/>
                  </a:moveTo>
                  <a:lnTo>
                    <a:pt x="35319" y="0"/>
                  </a:lnTo>
                  <a:lnTo>
                    <a:pt x="21772" y="24836"/>
                  </a:lnTo>
                  <a:lnTo>
                    <a:pt x="4745" y="61838"/>
                  </a:lnTo>
                  <a:lnTo>
                    <a:pt x="0" y="92395"/>
                  </a:lnTo>
                  <a:lnTo>
                    <a:pt x="713" y="108797"/>
                  </a:lnTo>
                  <a:lnTo>
                    <a:pt x="3851" y="116935"/>
                  </a:lnTo>
                  <a:lnTo>
                    <a:pt x="8070" y="123373"/>
                  </a:lnTo>
                  <a:lnTo>
                    <a:pt x="11225" y="124582"/>
                  </a:lnTo>
                  <a:lnTo>
                    <a:pt x="19250" y="123667"/>
                  </a:lnTo>
                  <a:lnTo>
                    <a:pt x="52215" y="115513"/>
                  </a:lnTo>
                  <a:lnTo>
                    <a:pt x="86618" y="106170"/>
                  </a:lnTo>
                  <a:lnTo>
                    <a:pt x="102887" y="99476"/>
                  </a:lnTo>
                  <a:lnTo>
                    <a:pt x="135960" y="99183"/>
                  </a:lnTo>
                  <a:lnTo>
                    <a:pt x="164387" y="103142"/>
                  </a:lnTo>
                  <a:lnTo>
                    <a:pt x="179488" y="109676"/>
                  </a:lnTo>
                  <a:lnTo>
                    <a:pt x="184061" y="114503"/>
                  </a:lnTo>
                  <a:lnTo>
                    <a:pt x="185280" y="116975"/>
                  </a:lnTo>
                  <a:lnTo>
                    <a:pt x="184377" y="124238"/>
                  </a:lnTo>
                  <a:lnTo>
                    <a:pt x="168496" y="154556"/>
                  </a:lnTo>
                  <a:lnTo>
                    <a:pt x="149333" y="191428"/>
                  </a:lnTo>
                  <a:lnTo>
                    <a:pt x="132037" y="223513"/>
                  </a:lnTo>
                  <a:lnTo>
                    <a:pt x="110825" y="259831"/>
                  </a:lnTo>
                  <a:lnTo>
                    <a:pt x="86195" y="295145"/>
                  </a:lnTo>
                  <a:lnTo>
                    <a:pt x="58179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1"/>
          <p:cNvGrpSpPr/>
          <p:nvPr/>
        </p:nvGrpSpPr>
        <p:grpSpPr>
          <a:xfrm>
            <a:off x="5532120" y="3018547"/>
            <a:ext cx="1645921" cy="1048672"/>
            <a:chOff x="5532120" y="3018547"/>
            <a:chExt cx="1645921" cy="1048672"/>
          </a:xfrm>
        </p:grpSpPr>
        <p:sp>
          <p:nvSpPr>
            <p:cNvPr id="53" name="SMARTInkShape-25"/>
            <p:cNvSpPr/>
            <p:nvPr>
              <p:custDataLst>
                <p:tags r:id="rId22"/>
              </p:custDataLst>
            </p:nvPr>
          </p:nvSpPr>
          <p:spPr>
            <a:xfrm>
              <a:off x="5532120" y="3688080"/>
              <a:ext cx="350521" cy="379139"/>
            </a:xfrm>
            <a:custGeom>
              <a:avLst/>
              <a:gdLst/>
              <a:ahLst/>
              <a:cxnLst/>
              <a:rect l="0" t="0" r="0" b="0"/>
              <a:pathLst>
                <a:path w="350521" h="379139">
                  <a:moveTo>
                    <a:pt x="0" y="0"/>
                  </a:moveTo>
                  <a:lnTo>
                    <a:pt x="0" y="0"/>
                  </a:lnTo>
                  <a:lnTo>
                    <a:pt x="6773" y="33867"/>
                  </a:lnTo>
                  <a:lnTo>
                    <a:pt x="12136" y="60678"/>
                  </a:lnTo>
                  <a:lnTo>
                    <a:pt x="18250" y="83632"/>
                  </a:lnTo>
                  <a:lnTo>
                    <a:pt x="24868" y="104015"/>
                  </a:lnTo>
                  <a:lnTo>
                    <a:pt x="38992" y="140209"/>
                  </a:lnTo>
                  <a:lnTo>
                    <a:pt x="53736" y="173228"/>
                  </a:lnTo>
                  <a:lnTo>
                    <a:pt x="66498" y="207095"/>
                  </a:lnTo>
                  <a:lnTo>
                    <a:pt x="77815" y="241055"/>
                  </a:lnTo>
                  <a:lnTo>
                    <a:pt x="88489" y="273082"/>
                  </a:lnTo>
                  <a:lnTo>
                    <a:pt x="101135" y="301992"/>
                  </a:lnTo>
                  <a:lnTo>
                    <a:pt x="118019" y="337553"/>
                  </a:lnTo>
                  <a:lnTo>
                    <a:pt x="126113" y="354070"/>
                  </a:lnTo>
                  <a:lnTo>
                    <a:pt x="140190" y="368129"/>
                  </a:lnTo>
                  <a:lnTo>
                    <a:pt x="155085" y="376810"/>
                  </a:lnTo>
                  <a:lnTo>
                    <a:pt x="165164" y="379138"/>
                  </a:lnTo>
                  <a:lnTo>
                    <a:pt x="173031" y="377914"/>
                  </a:lnTo>
                  <a:lnTo>
                    <a:pt x="208490" y="359713"/>
                  </a:lnTo>
                  <a:lnTo>
                    <a:pt x="246110" y="325197"/>
                  </a:lnTo>
                  <a:lnTo>
                    <a:pt x="276156" y="289236"/>
                  </a:lnTo>
                  <a:lnTo>
                    <a:pt x="296260" y="260405"/>
                  </a:lnTo>
                  <a:lnTo>
                    <a:pt x="312576" y="234834"/>
                  </a:lnTo>
                  <a:lnTo>
                    <a:pt x="333656" y="201737"/>
                  </a:lnTo>
                  <a:lnTo>
                    <a:pt x="35052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"/>
            <p:cNvSpPr/>
            <p:nvPr>
              <p:custDataLst>
                <p:tags r:id="rId23"/>
              </p:custDataLst>
            </p:nvPr>
          </p:nvSpPr>
          <p:spPr>
            <a:xfrm>
              <a:off x="5920740" y="3764280"/>
              <a:ext cx="99061" cy="152401"/>
            </a:xfrm>
            <a:custGeom>
              <a:avLst/>
              <a:gdLst/>
              <a:ahLst/>
              <a:cxnLst/>
              <a:rect l="0" t="0" r="0" b="0"/>
              <a:pathLst>
                <a:path w="99061" h="152401">
                  <a:moveTo>
                    <a:pt x="0" y="0"/>
                  </a:moveTo>
                  <a:lnTo>
                    <a:pt x="0" y="0"/>
                  </a:lnTo>
                  <a:lnTo>
                    <a:pt x="13547" y="27093"/>
                  </a:lnTo>
                  <a:lnTo>
                    <a:pt x="24271" y="48542"/>
                  </a:lnTo>
                  <a:lnTo>
                    <a:pt x="42961" y="85921"/>
                  </a:lnTo>
                  <a:lnTo>
                    <a:pt x="60989" y="121978"/>
                  </a:lnTo>
                  <a:lnTo>
                    <a:pt x="67081" y="134161"/>
                  </a:lnTo>
                  <a:lnTo>
                    <a:pt x="9906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"/>
            <p:cNvSpPr/>
            <p:nvPr>
              <p:custDataLst>
                <p:tags r:id="rId24"/>
              </p:custDataLst>
            </p:nvPr>
          </p:nvSpPr>
          <p:spPr>
            <a:xfrm>
              <a:off x="5829300" y="3589020"/>
              <a:ext cx="76201" cy="60961"/>
            </a:xfrm>
            <a:custGeom>
              <a:avLst/>
              <a:gdLst/>
              <a:ahLst/>
              <a:cxnLst/>
              <a:rect l="0" t="0" r="0" b="0"/>
              <a:pathLst>
                <a:path w="76201" h="60961">
                  <a:moveTo>
                    <a:pt x="0" y="60960"/>
                  </a:moveTo>
                  <a:lnTo>
                    <a:pt x="0" y="60960"/>
                  </a:lnTo>
                  <a:lnTo>
                    <a:pt x="22577" y="4289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"/>
            <p:cNvSpPr/>
            <p:nvPr>
              <p:custDataLst>
                <p:tags r:id="rId25"/>
              </p:custDataLst>
            </p:nvPr>
          </p:nvSpPr>
          <p:spPr>
            <a:xfrm>
              <a:off x="6065520" y="3489960"/>
              <a:ext cx="320041" cy="310286"/>
            </a:xfrm>
            <a:custGeom>
              <a:avLst/>
              <a:gdLst/>
              <a:ahLst/>
              <a:cxnLst/>
              <a:rect l="0" t="0" r="0" b="0"/>
              <a:pathLst>
                <a:path w="320041" h="310286">
                  <a:moveTo>
                    <a:pt x="0" y="0"/>
                  </a:moveTo>
                  <a:lnTo>
                    <a:pt x="0" y="0"/>
                  </a:lnTo>
                  <a:lnTo>
                    <a:pt x="4046" y="28316"/>
                  </a:lnTo>
                  <a:lnTo>
                    <a:pt x="6561" y="62107"/>
                  </a:lnTo>
                  <a:lnTo>
                    <a:pt x="11352" y="93567"/>
                  </a:lnTo>
                  <a:lnTo>
                    <a:pt x="15770" y="118632"/>
                  </a:lnTo>
                  <a:lnTo>
                    <a:pt x="20555" y="145859"/>
                  </a:lnTo>
                  <a:lnTo>
                    <a:pt x="25505" y="172070"/>
                  </a:lnTo>
                  <a:lnTo>
                    <a:pt x="35043" y="197832"/>
                  </a:lnTo>
                  <a:lnTo>
                    <a:pt x="50176" y="233877"/>
                  </a:lnTo>
                  <a:lnTo>
                    <a:pt x="58707" y="254652"/>
                  </a:lnTo>
                  <a:lnTo>
                    <a:pt x="77790" y="279782"/>
                  </a:lnTo>
                  <a:lnTo>
                    <a:pt x="99531" y="297481"/>
                  </a:lnTo>
                  <a:lnTo>
                    <a:pt x="121213" y="307618"/>
                  </a:lnTo>
                  <a:lnTo>
                    <a:pt x="133177" y="310285"/>
                  </a:lnTo>
                  <a:lnTo>
                    <a:pt x="144138" y="309214"/>
                  </a:lnTo>
                  <a:lnTo>
                    <a:pt x="175332" y="298451"/>
                  </a:lnTo>
                  <a:lnTo>
                    <a:pt x="202875" y="276359"/>
                  </a:lnTo>
                  <a:lnTo>
                    <a:pt x="222609" y="250358"/>
                  </a:lnTo>
                  <a:lnTo>
                    <a:pt x="237796" y="218505"/>
                  </a:lnTo>
                  <a:lnTo>
                    <a:pt x="249669" y="189767"/>
                  </a:lnTo>
                  <a:lnTo>
                    <a:pt x="257221" y="165896"/>
                  </a:lnTo>
                  <a:lnTo>
                    <a:pt x="258254" y="137796"/>
                  </a:lnTo>
                  <a:lnTo>
                    <a:pt x="258713" y="101883"/>
                  </a:lnTo>
                  <a:lnTo>
                    <a:pt x="258125" y="71298"/>
                  </a:lnTo>
                  <a:lnTo>
                    <a:pt x="252118" y="47373"/>
                  </a:lnTo>
                  <a:lnTo>
                    <a:pt x="244415" y="34883"/>
                  </a:lnTo>
                  <a:lnTo>
                    <a:pt x="230557" y="22377"/>
                  </a:lnTo>
                  <a:lnTo>
                    <a:pt x="211552" y="11413"/>
                  </a:lnTo>
                  <a:lnTo>
                    <a:pt x="204654" y="9306"/>
                  </a:lnTo>
                  <a:lnTo>
                    <a:pt x="196508" y="10627"/>
                  </a:lnTo>
                  <a:lnTo>
                    <a:pt x="191966" y="12165"/>
                  </a:lnTo>
                  <a:lnTo>
                    <a:pt x="188937" y="14883"/>
                  </a:lnTo>
                  <a:lnTo>
                    <a:pt x="179633" y="40227"/>
                  </a:lnTo>
                  <a:lnTo>
                    <a:pt x="176555" y="65635"/>
                  </a:lnTo>
                  <a:lnTo>
                    <a:pt x="183735" y="94613"/>
                  </a:lnTo>
                  <a:lnTo>
                    <a:pt x="196586" y="124648"/>
                  </a:lnTo>
                  <a:lnTo>
                    <a:pt x="216945" y="159054"/>
                  </a:lnTo>
                  <a:lnTo>
                    <a:pt x="251933" y="193947"/>
                  </a:lnTo>
                  <a:lnTo>
                    <a:pt x="266911" y="200499"/>
                  </a:lnTo>
                  <a:lnTo>
                    <a:pt x="282033" y="202564"/>
                  </a:lnTo>
                  <a:lnTo>
                    <a:pt x="297221" y="200659"/>
                  </a:lnTo>
                  <a:lnTo>
                    <a:pt x="307923" y="194733"/>
                  </a:lnTo>
                  <a:lnTo>
                    <a:pt x="32004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"/>
            <p:cNvSpPr/>
            <p:nvPr>
              <p:custDataLst>
                <p:tags r:id="rId26"/>
              </p:custDataLst>
            </p:nvPr>
          </p:nvSpPr>
          <p:spPr>
            <a:xfrm>
              <a:off x="6446520" y="3355375"/>
              <a:ext cx="236221" cy="233181"/>
            </a:xfrm>
            <a:custGeom>
              <a:avLst/>
              <a:gdLst/>
              <a:ahLst/>
              <a:cxnLst/>
              <a:rect l="0" t="0" r="0" b="0"/>
              <a:pathLst>
                <a:path w="236221" h="233181">
                  <a:moveTo>
                    <a:pt x="0" y="96485"/>
                  </a:moveTo>
                  <a:lnTo>
                    <a:pt x="0" y="96485"/>
                  </a:lnTo>
                  <a:lnTo>
                    <a:pt x="6773" y="119063"/>
                  </a:lnTo>
                  <a:lnTo>
                    <a:pt x="17403" y="151393"/>
                  </a:lnTo>
                  <a:lnTo>
                    <a:pt x="32062" y="183027"/>
                  </a:lnTo>
                  <a:lnTo>
                    <a:pt x="49182" y="220209"/>
                  </a:lnTo>
                  <a:lnTo>
                    <a:pt x="51492" y="225698"/>
                  </a:lnTo>
                  <a:lnTo>
                    <a:pt x="52108" y="228347"/>
                  </a:lnTo>
                  <a:lnTo>
                    <a:pt x="53365" y="230113"/>
                  </a:lnTo>
                  <a:lnTo>
                    <a:pt x="55049" y="231290"/>
                  </a:lnTo>
                  <a:lnTo>
                    <a:pt x="59793" y="233180"/>
                  </a:lnTo>
                  <a:lnTo>
                    <a:pt x="60181" y="232488"/>
                  </a:lnTo>
                  <a:lnTo>
                    <a:pt x="60930" y="197024"/>
                  </a:lnTo>
                  <a:lnTo>
                    <a:pt x="56906" y="165033"/>
                  </a:lnTo>
                  <a:lnTo>
                    <a:pt x="52667" y="138804"/>
                  </a:lnTo>
                  <a:lnTo>
                    <a:pt x="48808" y="111060"/>
                  </a:lnTo>
                  <a:lnTo>
                    <a:pt x="47092" y="84619"/>
                  </a:lnTo>
                  <a:lnTo>
                    <a:pt x="46126" y="49977"/>
                  </a:lnTo>
                  <a:lnTo>
                    <a:pt x="51883" y="15708"/>
                  </a:lnTo>
                  <a:lnTo>
                    <a:pt x="56361" y="6115"/>
                  </a:lnTo>
                  <a:lnTo>
                    <a:pt x="59587" y="3218"/>
                  </a:lnTo>
                  <a:lnTo>
                    <a:pt x="67688" y="0"/>
                  </a:lnTo>
                  <a:lnTo>
                    <a:pt x="85813" y="2234"/>
                  </a:lnTo>
                  <a:lnTo>
                    <a:pt x="103225" y="8257"/>
                  </a:lnTo>
                  <a:lnTo>
                    <a:pt x="138585" y="33490"/>
                  </a:lnTo>
                  <a:lnTo>
                    <a:pt x="173158" y="54251"/>
                  </a:lnTo>
                  <a:lnTo>
                    <a:pt x="209037" y="85279"/>
                  </a:lnTo>
                  <a:lnTo>
                    <a:pt x="220189" y="91505"/>
                  </a:lnTo>
                  <a:lnTo>
                    <a:pt x="236220" y="96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"/>
            <p:cNvSpPr/>
            <p:nvPr>
              <p:custDataLst>
                <p:tags r:id="rId27"/>
              </p:custDataLst>
            </p:nvPr>
          </p:nvSpPr>
          <p:spPr>
            <a:xfrm>
              <a:off x="6645342" y="3018547"/>
              <a:ext cx="532699" cy="448508"/>
            </a:xfrm>
            <a:custGeom>
              <a:avLst/>
              <a:gdLst/>
              <a:ahLst/>
              <a:cxnLst/>
              <a:rect l="0" t="0" r="0" b="0"/>
              <a:pathLst>
                <a:path w="532699" h="448508">
                  <a:moveTo>
                    <a:pt x="60258" y="128513"/>
                  </a:moveTo>
                  <a:lnTo>
                    <a:pt x="60258" y="128513"/>
                  </a:lnTo>
                  <a:lnTo>
                    <a:pt x="36770" y="163320"/>
                  </a:lnTo>
                  <a:lnTo>
                    <a:pt x="16046" y="195177"/>
                  </a:lnTo>
                  <a:lnTo>
                    <a:pt x="4637" y="231897"/>
                  </a:lnTo>
                  <a:lnTo>
                    <a:pt x="879" y="269494"/>
                  </a:lnTo>
                  <a:lnTo>
                    <a:pt x="0" y="280071"/>
                  </a:lnTo>
                  <a:lnTo>
                    <a:pt x="614" y="282892"/>
                  </a:lnTo>
                  <a:lnTo>
                    <a:pt x="1869" y="284772"/>
                  </a:lnTo>
                  <a:lnTo>
                    <a:pt x="3551" y="286026"/>
                  </a:lnTo>
                  <a:lnTo>
                    <a:pt x="6367" y="286015"/>
                  </a:lnTo>
                  <a:lnTo>
                    <a:pt x="39920" y="272997"/>
                  </a:lnTo>
                  <a:lnTo>
                    <a:pt x="76676" y="260554"/>
                  </a:lnTo>
                  <a:lnTo>
                    <a:pt x="114333" y="252683"/>
                  </a:lnTo>
                  <a:lnTo>
                    <a:pt x="144296" y="251100"/>
                  </a:lnTo>
                  <a:lnTo>
                    <a:pt x="180717" y="250565"/>
                  </a:lnTo>
                  <a:lnTo>
                    <a:pt x="210676" y="256543"/>
                  </a:lnTo>
                  <a:lnTo>
                    <a:pt x="224112" y="264285"/>
                  </a:lnTo>
                  <a:lnTo>
                    <a:pt x="233554" y="272394"/>
                  </a:lnTo>
                  <a:lnTo>
                    <a:pt x="238879" y="281642"/>
                  </a:lnTo>
                  <a:lnTo>
                    <a:pt x="240298" y="286479"/>
                  </a:lnTo>
                  <a:lnTo>
                    <a:pt x="238251" y="305422"/>
                  </a:lnTo>
                  <a:lnTo>
                    <a:pt x="224193" y="339257"/>
                  </a:lnTo>
                  <a:lnTo>
                    <a:pt x="207985" y="369320"/>
                  </a:lnTo>
                  <a:lnTo>
                    <a:pt x="192576" y="402234"/>
                  </a:lnTo>
                  <a:lnTo>
                    <a:pt x="173220" y="432764"/>
                  </a:lnTo>
                  <a:lnTo>
                    <a:pt x="160708" y="442558"/>
                  </a:lnTo>
                  <a:lnTo>
                    <a:pt x="144240" y="448507"/>
                  </a:lnTo>
                  <a:lnTo>
                    <a:pt x="152216" y="444494"/>
                  </a:lnTo>
                  <a:lnTo>
                    <a:pt x="158419" y="438000"/>
                  </a:lnTo>
                  <a:lnTo>
                    <a:pt x="165692" y="429470"/>
                  </a:lnTo>
                  <a:lnTo>
                    <a:pt x="201208" y="399332"/>
                  </a:lnTo>
                  <a:lnTo>
                    <a:pt x="234512" y="369404"/>
                  </a:lnTo>
                  <a:lnTo>
                    <a:pt x="260338" y="340999"/>
                  </a:lnTo>
                  <a:lnTo>
                    <a:pt x="284923" y="308876"/>
                  </a:lnTo>
                  <a:lnTo>
                    <a:pt x="305189" y="274805"/>
                  </a:lnTo>
                  <a:lnTo>
                    <a:pt x="327282" y="243261"/>
                  </a:lnTo>
                  <a:lnTo>
                    <a:pt x="339802" y="222692"/>
                  </a:lnTo>
                  <a:lnTo>
                    <a:pt x="347697" y="192918"/>
                  </a:lnTo>
                  <a:lnTo>
                    <a:pt x="357520" y="159674"/>
                  </a:lnTo>
                  <a:lnTo>
                    <a:pt x="363569" y="128648"/>
                  </a:lnTo>
                  <a:lnTo>
                    <a:pt x="364764" y="92823"/>
                  </a:lnTo>
                  <a:lnTo>
                    <a:pt x="365001" y="60409"/>
                  </a:lnTo>
                  <a:lnTo>
                    <a:pt x="362784" y="37214"/>
                  </a:lnTo>
                  <a:lnTo>
                    <a:pt x="354449" y="10666"/>
                  </a:lnTo>
                  <a:lnTo>
                    <a:pt x="349618" y="4170"/>
                  </a:lnTo>
                  <a:lnTo>
                    <a:pt x="344649" y="1283"/>
                  </a:lnTo>
                  <a:lnTo>
                    <a:pt x="339618" y="0"/>
                  </a:lnTo>
                  <a:lnTo>
                    <a:pt x="337938" y="504"/>
                  </a:lnTo>
                  <a:lnTo>
                    <a:pt x="336818" y="1687"/>
                  </a:lnTo>
                  <a:lnTo>
                    <a:pt x="329636" y="18960"/>
                  </a:lnTo>
                  <a:lnTo>
                    <a:pt x="327311" y="52938"/>
                  </a:lnTo>
                  <a:lnTo>
                    <a:pt x="331107" y="71313"/>
                  </a:lnTo>
                  <a:lnTo>
                    <a:pt x="345213" y="91845"/>
                  </a:lnTo>
                  <a:lnTo>
                    <a:pt x="351440" y="98952"/>
                  </a:lnTo>
                  <a:lnTo>
                    <a:pt x="367797" y="107713"/>
                  </a:lnTo>
                  <a:lnTo>
                    <a:pt x="384663" y="107026"/>
                  </a:lnTo>
                  <a:lnTo>
                    <a:pt x="408609" y="104028"/>
                  </a:lnTo>
                  <a:lnTo>
                    <a:pt x="437271" y="99490"/>
                  </a:lnTo>
                  <a:lnTo>
                    <a:pt x="460614" y="93078"/>
                  </a:lnTo>
                  <a:lnTo>
                    <a:pt x="497839" y="76922"/>
                  </a:lnTo>
                  <a:lnTo>
                    <a:pt x="532698" y="59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2"/>
          <p:cNvGrpSpPr/>
          <p:nvPr/>
        </p:nvGrpSpPr>
        <p:grpSpPr>
          <a:xfrm>
            <a:off x="5471160" y="4076700"/>
            <a:ext cx="304801" cy="396241"/>
            <a:chOff x="5471160" y="4076700"/>
            <a:chExt cx="304801" cy="396241"/>
          </a:xfrm>
        </p:grpSpPr>
        <p:sp>
          <p:nvSpPr>
            <p:cNvPr id="60" name="SMARTInkShape-31"/>
            <p:cNvSpPr/>
            <p:nvPr>
              <p:custDataLst>
                <p:tags r:id="rId20"/>
              </p:custDataLst>
            </p:nvPr>
          </p:nvSpPr>
          <p:spPr>
            <a:xfrm>
              <a:off x="5471160" y="40767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114300"/>
                  </a:moveTo>
                  <a:lnTo>
                    <a:pt x="0" y="114300"/>
                  </a:lnTo>
                  <a:lnTo>
                    <a:pt x="15804" y="89464"/>
                  </a:lnTo>
                  <a:lnTo>
                    <a:pt x="39197" y="53308"/>
                  </a:lnTo>
                  <a:lnTo>
                    <a:pt x="64107" y="1730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"/>
            <p:cNvSpPr/>
            <p:nvPr>
              <p:custDataLst>
                <p:tags r:id="rId21"/>
              </p:custDataLst>
            </p:nvPr>
          </p:nvSpPr>
          <p:spPr>
            <a:xfrm>
              <a:off x="5623560" y="4251960"/>
              <a:ext cx="152401" cy="220981"/>
            </a:xfrm>
            <a:custGeom>
              <a:avLst/>
              <a:gdLst/>
              <a:ahLst/>
              <a:cxnLst/>
              <a:rect l="0" t="0" r="0" b="0"/>
              <a:pathLst>
                <a:path w="152401" h="220981">
                  <a:moveTo>
                    <a:pt x="0" y="220980"/>
                  </a:moveTo>
                  <a:lnTo>
                    <a:pt x="0" y="220980"/>
                  </a:lnTo>
                  <a:lnTo>
                    <a:pt x="20320" y="191629"/>
                  </a:lnTo>
                  <a:lnTo>
                    <a:pt x="36407" y="168392"/>
                  </a:lnTo>
                  <a:lnTo>
                    <a:pt x="56445" y="139355"/>
                  </a:lnTo>
                  <a:lnTo>
                    <a:pt x="79116" y="106450"/>
                  </a:lnTo>
                  <a:lnTo>
                    <a:pt x="103544" y="70967"/>
                  </a:lnTo>
                  <a:lnTo>
                    <a:pt x="119830" y="47311"/>
                  </a:lnTo>
                  <a:lnTo>
                    <a:pt x="145966" y="93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0" name="SMARTInkShape-Group13"/>
          <p:cNvGrpSpPr/>
          <p:nvPr/>
        </p:nvGrpSpPr>
        <p:grpSpPr>
          <a:xfrm>
            <a:off x="6103620" y="3543355"/>
            <a:ext cx="1208911" cy="838146"/>
            <a:chOff x="6103620" y="3543355"/>
            <a:chExt cx="1208911" cy="838146"/>
          </a:xfrm>
        </p:grpSpPr>
        <p:sp>
          <p:nvSpPr>
            <p:cNvPr id="63" name="SMARTInkShape-33"/>
            <p:cNvSpPr/>
            <p:nvPr>
              <p:custDataLst>
                <p:tags r:id="rId15"/>
              </p:custDataLst>
            </p:nvPr>
          </p:nvSpPr>
          <p:spPr>
            <a:xfrm>
              <a:off x="6103620" y="3893820"/>
              <a:ext cx="320041" cy="281941"/>
            </a:xfrm>
            <a:custGeom>
              <a:avLst/>
              <a:gdLst/>
              <a:ahLst/>
              <a:cxnLst/>
              <a:rect l="0" t="0" r="0" b="0"/>
              <a:pathLst>
                <a:path w="320041" h="281941">
                  <a:moveTo>
                    <a:pt x="0" y="281940"/>
                  </a:moveTo>
                  <a:lnTo>
                    <a:pt x="0" y="281940"/>
                  </a:lnTo>
                  <a:lnTo>
                    <a:pt x="15805" y="259362"/>
                  </a:lnTo>
                  <a:lnTo>
                    <a:pt x="28316" y="241488"/>
                  </a:lnTo>
                  <a:lnTo>
                    <a:pt x="54438" y="213485"/>
                  </a:lnTo>
                  <a:lnTo>
                    <a:pt x="89631" y="178731"/>
                  </a:lnTo>
                  <a:lnTo>
                    <a:pt x="130874" y="139474"/>
                  </a:lnTo>
                  <a:lnTo>
                    <a:pt x="166836" y="108223"/>
                  </a:lnTo>
                  <a:lnTo>
                    <a:pt x="199278" y="82309"/>
                  </a:lnTo>
                  <a:lnTo>
                    <a:pt x="229371" y="59952"/>
                  </a:lnTo>
                  <a:lnTo>
                    <a:pt x="252821" y="43355"/>
                  </a:lnTo>
                  <a:lnTo>
                    <a:pt x="320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4"/>
            <p:cNvSpPr/>
            <p:nvPr>
              <p:custDataLst>
                <p:tags r:id="rId16"/>
              </p:custDataLst>
            </p:nvPr>
          </p:nvSpPr>
          <p:spPr>
            <a:xfrm>
              <a:off x="6189301" y="3863488"/>
              <a:ext cx="409620" cy="380853"/>
            </a:xfrm>
            <a:custGeom>
              <a:avLst/>
              <a:gdLst/>
              <a:ahLst/>
              <a:cxnLst/>
              <a:rect l="0" t="0" r="0" b="0"/>
              <a:pathLst>
                <a:path w="409620" h="380853">
                  <a:moveTo>
                    <a:pt x="165779" y="380852"/>
                  </a:moveTo>
                  <a:lnTo>
                    <a:pt x="165779" y="380852"/>
                  </a:lnTo>
                  <a:lnTo>
                    <a:pt x="128275" y="357365"/>
                  </a:lnTo>
                  <a:lnTo>
                    <a:pt x="102930" y="325130"/>
                  </a:lnTo>
                  <a:lnTo>
                    <a:pt x="81399" y="296326"/>
                  </a:lnTo>
                  <a:lnTo>
                    <a:pt x="61191" y="264085"/>
                  </a:lnTo>
                  <a:lnTo>
                    <a:pt x="44479" y="229979"/>
                  </a:lnTo>
                  <a:lnTo>
                    <a:pt x="31060" y="196167"/>
                  </a:lnTo>
                  <a:lnTo>
                    <a:pt x="23777" y="170923"/>
                  </a:lnTo>
                  <a:lnTo>
                    <a:pt x="14896" y="142770"/>
                  </a:lnTo>
                  <a:lnTo>
                    <a:pt x="4422" y="106451"/>
                  </a:lnTo>
                  <a:lnTo>
                    <a:pt x="0" y="74241"/>
                  </a:lnTo>
                  <a:lnTo>
                    <a:pt x="3744" y="39946"/>
                  </a:lnTo>
                  <a:lnTo>
                    <a:pt x="6009" y="22362"/>
                  </a:lnTo>
                  <a:lnTo>
                    <a:pt x="9539" y="14654"/>
                  </a:lnTo>
                  <a:lnTo>
                    <a:pt x="16188" y="8406"/>
                  </a:lnTo>
                  <a:lnTo>
                    <a:pt x="24787" y="3654"/>
                  </a:lnTo>
                  <a:lnTo>
                    <a:pt x="43016" y="0"/>
                  </a:lnTo>
                  <a:lnTo>
                    <a:pt x="68320" y="8949"/>
                  </a:lnTo>
                  <a:lnTo>
                    <a:pt x="104683" y="23368"/>
                  </a:lnTo>
                  <a:lnTo>
                    <a:pt x="132135" y="38244"/>
                  </a:lnTo>
                  <a:lnTo>
                    <a:pt x="152663" y="50847"/>
                  </a:lnTo>
                  <a:lnTo>
                    <a:pt x="178202" y="66868"/>
                  </a:lnTo>
                  <a:lnTo>
                    <a:pt x="207081" y="85169"/>
                  </a:lnTo>
                  <a:lnTo>
                    <a:pt x="229720" y="99910"/>
                  </a:lnTo>
                  <a:lnTo>
                    <a:pt x="263906" y="123062"/>
                  </a:lnTo>
                  <a:lnTo>
                    <a:pt x="298147" y="146331"/>
                  </a:lnTo>
                  <a:lnTo>
                    <a:pt x="331626" y="174601"/>
                  </a:lnTo>
                  <a:lnTo>
                    <a:pt x="366904" y="207864"/>
                  </a:lnTo>
                  <a:lnTo>
                    <a:pt x="403764" y="238155"/>
                  </a:lnTo>
                  <a:lnTo>
                    <a:pt x="409619" y="243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35"/>
            <p:cNvSpPr/>
            <p:nvPr>
              <p:custDataLst>
                <p:tags r:id="rId17"/>
              </p:custDataLst>
            </p:nvPr>
          </p:nvSpPr>
          <p:spPr>
            <a:xfrm>
              <a:off x="6645232" y="3773318"/>
              <a:ext cx="380143" cy="524363"/>
            </a:xfrm>
            <a:custGeom>
              <a:avLst/>
              <a:gdLst/>
              <a:ahLst/>
              <a:cxnLst/>
              <a:rect l="0" t="0" r="0" b="0"/>
              <a:pathLst>
                <a:path w="380143" h="524363">
                  <a:moveTo>
                    <a:pt x="136568" y="21442"/>
                  </a:moveTo>
                  <a:lnTo>
                    <a:pt x="136568" y="21442"/>
                  </a:lnTo>
                  <a:lnTo>
                    <a:pt x="108252" y="29532"/>
                  </a:lnTo>
                  <a:lnTo>
                    <a:pt x="78507" y="30519"/>
                  </a:lnTo>
                  <a:lnTo>
                    <a:pt x="46548" y="28503"/>
                  </a:lnTo>
                  <a:lnTo>
                    <a:pt x="28521" y="24758"/>
                  </a:lnTo>
                  <a:lnTo>
                    <a:pt x="17709" y="26585"/>
                  </a:lnTo>
                  <a:lnTo>
                    <a:pt x="6147" y="32373"/>
                  </a:lnTo>
                  <a:lnTo>
                    <a:pt x="2403" y="37025"/>
                  </a:lnTo>
                  <a:lnTo>
                    <a:pt x="1405" y="39450"/>
                  </a:lnTo>
                  <a:lnTo>
                    <a:pt x="0" y="55000"/>
                  </a:lnTo>
                  <a:lnTo>
                    <a:pt x="7674" y="83784"/>
                  </a:lnTo>
                  <a:lnTo>
                    <a:pt x="24717" y="119124"/>
                  </a:lnTo>
                  <a:lnTo>
                    <a:pt x="57990" y="156406"/>
                  </a:lnTo>
                  <a:lnTo>
                    <a:pt x="87886" y="186173"/>
                  </a:lnTo>
                  <a:lnTo>
                    <a:pt x="120269" y="222284"/>
                  </a:lnTo>
                  <a:lnTo>
                    <a:pt x="125702" y="226456"/>
                  </a:lnTo>
                  <a:lnTo>
                    <a:pt x="131018" y="228392"/>
                  </a:lnTo>
                  <a:lnTo>
                    <a:pt x="152781" y="227508"/>
                  </a:lnTo>
                  <a:lnTo>
                    <a:pt x="158730" y="225069"/>
                  </a:lnTo>
                  <a:lnTo>
                    <a:pt x="161503" y="223233"/>
                  </a:lnTo>
                  <a:lnTo>
                    <a:pt x="163352" y="220316"/>
                  </a:lnTo>
                  <a:lnTo>
                    <a:pt x="165953" y="208120"/>
                  </a:lnTo>
                  <a:lnTo>
                    <a:pt x="166984" y="171509"/>
                  </a:lnTo>
                  <a:lnTo>
                    <a:pt x="164771" y="150291"/>
                  </a:lnTo>
                  <a:lnTo>
                    <a:pt x="156495" y="127918"/>
                  </a:lnTo>
                  <a:lnTo>
                    <a:pt x="143731" y="103478"/>
                  </a:lnTo>
                  <a:lnTo>
                    <a:pt x="132030" y="80366"/>
                  </a:lnTo>
                  <a:lnTo>
                    <a:pt x="118303" y="53104"/>
                  </a:lnTo>
                  <a:lnTo>
                    <a:pt x="103050" y="22814"/>
                  </a:lnTo>
                  <a:lnTo>
                    <a:pt x="97118" y="9352"/>
                  </a:lnTo>
                  <a:lnTo>
                    <a:pt x="96721" y="5762"/>
                  </a:lnTo>
                  <a:lnTo>
                    <a:pt x="98123" y="0"/>
                  </a:lnTo>
                  <a:lnTo>
                    <a:pt x="106457" y="3047"/>
                  </a:lnTo>
                  <a:lnTo>
                    <a:pt x="140844" y="27137"/>
                  </a:lnTo>
                  <a:lnTo>
                    <a:pt x="173976" y="53047"/>
                  </a:lnTo>
                  <a:lnTo>
                    <a:pt x="203155" y="75116"/>
                  </a:lnTo>
                  <a:lnTo>
                    <a:pt x="241098" y="107586"/>
                  </a:lnTo>
                  <a:lnTo>
                    <a:pt x="277349" y="142316"/>
                  </a:lnTo>
                  <a:lnTo>
                    <a:pt x="303023" y="169957"/>
                  </a:lnTo>
                  <a:lnTo>
                    <a:pt x="322671" y="203641"/>
                  </a:lnTo>
                  <a:lnTo>
                    <a:pt x="339218" y="236388"/>
                  </a:lnTo>
                  <a:lnTo>
                    <a:pt x="354845" y="271584"/>
                  </a:lnTo>
                  <a:lnTo>
                    <a:pt x="370199" y="304779"/>
                  </a:lnTo>
                  <a:lnTo>
                    <a:pt x="377383" y="340108"/>
                  </a:lnTo>
                  <a:lnTo>
                    <a:pt x="379511" y="373342"/>
                  </a:lnTo>
                  <a:lnTo>
                    <a:pt x="380142" y="404638"/>
                  </a:lnTo>
                  <a:lnTo>
                    <a:pt x="372239" y="435360"/>
                  </a:lnTo>
                  <a:lnTo>
                    <a:pt x="359634" y="469152"/>
                  </a:lnTo>
                  <a:lnTo>
                    <a:pt x="336834" y="498381"/>
                  </a:lnTo>
                  <a:lnTo>
                    <a:pt x="304208" y="524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36"/>
            <p:cNvSpPr/>
            <p:nvPr>
              <p:custDataLst>
                <p:tags r:id="rId18"/>
              </p:custDataLst>
            </p:nvPr>
          </p:nvSpPr>
          <p:spPr>
            <a:xfrm>
              <a:off x="6987540" y="3543355"/>
              <a:ext cx="324991" cy="299938"/>
            </a:xfrm>
            <a:custGeom>
              <a:avLst/>
              <a:gdLst/>
              <a:ahLst/>
              <a:cxnLst/>
              <a:rect l="0" t="0" r="0" b="0"/>
              <a:pathLst>
                <a:path w="324991" h="299938">
                  <a:moveTo>
                    <a:pt x="0" y="198065"/>
                  </a:moveTo>
                  <a:lnTo>
                    <a:pt x="0" y="198065"/>
                  </a:lnTo>
                  <a:lnTo>
                    <a:pt x="33114" y="175425"/>
                  </a:lnTo>
                  <a:lnTo>
                    <a:pt x="70459" y="142427"/>
                  </a:lnTo>
                  <a:lnTo>
                    <a:pt x="100610" y="106639"/>
                  </a:lnTo>
                  <a:lnTo>
                    <a:pt x="109063" y="95625"/>
                  </a:lnTo>
                  <a:lnTo>
                    <a:pt x="123645" y="58826"/>
                  </a:lnTo>
                  <a:lnTo>
                    <a:pt x="133156" y="25858"/>
                  </a:lnTo>
                  <a:lnTo>
                    <a:pt x="136369" y="7133"/>
                  </a:lnTo>
                  <a:lnTo>
                    <a:pt x="134938" y="4737"/>
                  </a:lnTo>
                  <a:lnTo>
                    <a:pt x="132292" y="3140"/>
                  </a:lnTo>
                  <a:lnTo>
                    <a:pt x="119924" y="576"/>
                  </a:lnTo>
                  <a:lnTo>
                    <a:pt x="93581" y="0"/>
                  </a:lnTo>
                  <a:lnTo>
                    <a:pt x="73581" y="6040"/>
                  </a:lnTo>
                  <a:lnTo>
                    <a:pt x="43172" y="21201"/>
                  </a:lnTo>
                  <a:lnTo>
                    <a:pt x="33017" y="29430"/>
                  </a:lnTo>
                  <a:lnTo>
                    <a:pt x="21824" y="47628"/>
                  </a:lnTo>
                  <a:lnTo>
                    <a:pt x="13145" y="73152"/>
                  </a:lnTo>
                  <a:lnTo>
                    <a:pt x="13302" y="106209"/>
                  </a:lnTo>
                  <a:lnTo>
                    <a:pt x="16636" y="132686"/>
                  </a:lnTo>
                  <a:lnTo>
                    <a:pt x="22634" y="160541"/>
                  </a:lnTo>
                  <a:lnTo>
                    <a:pt x="33766" y="187032"/>
                  </a:lnTo>
                  <a:lnTo>
                    <a:pt x="47180" y="212917"/>
                  </a:lnTo>
                  <a:lnTo>
                    <a:pt x="69012" y="246775"/>
                  </a:lnTo>
                  <a:lnTo>
                    <a:pt x="99145" y="276925"/>
                  </a:lnTo>
                  <a:lnTo>
                    <a:pt x="137171" y="296137"/>
                  </a:lnTo>
                  <a:lnTo>
                    <a:pt x="144787" y="299006"/>
                  </a:lnTo>
                  <a:lnTo>
                    <a:pt x="162281" y="299937"/>
                  </a:lnTo>
                  <a:lnTo>
                    <a:pt x="191171" y="295701"/>
                  </a:lnTo>
                  <a:lnTo>
                    <a:pt x="218922" y="286825"/>
                  </a:lnTo>
                  <a:lnTo>
                    <a:pt x="243229" y="271213"/>
                  </a:lnTo>
                  <a:lnTo>
                    <a:pt x="281012" y="241000"/>
                  </a:lnTo>
                  <a:lnTo>
                    <a:pt x="297846" y="219253"/>
                  </a:lnTo>
                  <a:lnTo>
                    <a:pt x="313806" y="184251"/>
                  </a:lnTo>
                  <a:lnTo>
                    <a:pt x="321502" y="167372"/>
                  </a:lnTo>
                  <a:lnTo>
                    <a:pt x="324990" y="139676"/>
                  </a:lnTo>
                  <a:lnTo>
                    <a:pt x="320040" y="106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37"/>
            <p:cNvSpPr/>
            <p:nvPr>
              <p:custDataLst>
                <p:tags r:id="rId19"/>
              </p:custDataLst>
            </p:nvPr>
          </p:nvSpPr>
          <p:spPr>
            <a:xfrm>
              <a:off x="6896100" y="4160520"/>
              <a:ext cx="175261" cy="220981"/>
            </a:xfrm>
            <a:custGeom>
              <a:avLst/>
              <a:gdLst/>
              <a:ahLst/>
              <a:cxnLst/>
              <a:rect l="0" t="0" r="0" b="0"/>
              <a:pathLst>
                <a:path w="175261" h="220981">
                  <a:moveTo>
                    <a:pt x="0" y="220980"/>
                  </a:moveTo>
                  <a:lnTo>
                    <a:pt x="0" y="220980"/>
                  </a:lnTo>
                  <a:lnTo>
                    <a:pt x="15804" y="198403"/>
                  </a:lnTo>
                  <a:lnTo>
                    <a:pt x="28316" y="180528"/>
                  </a:lnTo>
                  <a:lnTo>
                    <a:pt x="45124" y="158452"/>
                  </a:lnTo>
                  <a:lnTo>
                    <a:pt x="64796" y="133575"/>
                  </a:lnTo>
                  <a:lnTo>
                    <a:pt x="86378" y="106830"/>
                  </a:lnTo>
                  <a:lnTo>
                    <a:pt x="105845" y="83073"/>
                  </a:lnTo>
                  <a:lnTo>
                    <a:pt x="123903" y="61309"/>
                  </a:lnTo>
                  <a:lnTo>
                    <a:pt x="152436" y="27248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9" name="SMARTInkShape-Group14"/>
          <p:cNvGrpSpPr/>
          <p:nvPr/>
        </p:nvGrpSpPr>
        <p:grpSpPr>
          <a:xfrm>
            <a:off x="7240940" y="2744669"/>
            <a:ext cx="1691007" cy="1648482"/>
            <a:chOff x="7240940" y="2744669"/>
            <a:chExt cx="1691007" cy="1648482"/>
          </a:xfrm>
        </p:grpSpPr>
        <p:sp>
          <p:nvSpPr>
            <p:cNvPr id="1031" name="SMARTInkShape-38"/>
            <p:cNvSpPr/>
            <p:nvPr>
              <p:custDataLst>
                <p:tags r:id="rId7"/>
              </p:custDataLst>
            </p:nvPr>
          </p:nvSpPr>
          <p:spPr>
            <a:xfrm>
              <a:off x="7240940" y="3962400"/>
              <a:ext cx="331311" cy="430751"/>
            </a:xfrm>
            <a:custGeom>
              <a:avLst/>
              <a:gdLst/>
              <a:ahLst/>
              <a:cxnLst/>
              <a:rect l="0" t="0" r="0" b="0"/>
              <a:pathLst>
                <a:path w="331311" h="430751">
                  <a:moveTo>
                    <a:pt x="180940" y="0"/>
                  </a:moveTo>
                  <a:lnTo>
                    <a:pt x="180940" y="0"/>
                  </a:lnTo>
                  <a:lnTo>
                    <a:pt x="148578" y="0"/>
                  </a:lnTo>
                  <a:lnTo>
                    <a:pt x="114309" y="5237"/>
                  </a:lnTo>
                  <a:lnTo>
                    <a:pt x="96251" y="9407"/>
                  </a:lnTo>
                  <a:lnTo>
                    <a:pt x="72583" y="22178"/>
                  </a:lnTo>
                  <a:lnTo>
                    <a:pt x="54949" y="44201"/>
                  </a:lnTo>
                  <a:lnTo>
                    <a:pt x="38999" y="72175"/>
                  </a:lnTo>
                  <a:lnTo>
                    <a:pt x="23548" y="105958"/>
                  </a:lnTo>
                  <a:lnTo>
                    <a:pt x="15597" y="132606"/>
                  </a:lnTo>
                  <a:lnTo>
                    <a:pt x="9241" y="159689"/>
                  </a:lnTo>
                  <a:lnTo>
                    <a:pt x="1749" y="193977"/>
                  </a:lnTo>
                  <a:lnTo>
                    <a:pt x="0" y="223892"/>
                  </a:lnTo>
                  <a:lnTo>
                    <a:pt x="2591" y="238078"/>
                  </a:lnTo>
                  <a:lnTo>
                    <a:pt x="6565" y="245513"/>
                  </a:lnTo>
                  <a:lnTo>
                    <a:pt x="8810" y="247495"/>
                  </a:lnTo>
                  <a:lnTo>
                    <a:pt x="15820" y="249698"/>
                  </a:lnTo>
                  <a:lnTo>
                    <a:pt x="38163" y="251112"/>
                  </a:lnTo>
                  <a:lnTo>
                    <a:pt x="59614" y="247311"/>
                  </a:lnTo>
                  <a:lnTo>
                    <a:pt x="95700" y="232358"/>
                  </a:lnTo>
                  <a:lnTo>
                    <a:pt x="126239" y="218048"/>
                  </a:lnTo>
                  <a:lnTo>
                    <a:pt x="160876" y="203084"/>
                  </a:lnTo>
                  <a:lnTo>
                    <a:pt x="192964" y="188772"/>
                  </a:lnTo>
                  <a:lnTo>
                    <a:pt x="223920" y="178793"/>
                  </a:lnTo>
                  <a:lnTo>
                    <a:pt x="254541" y="171321"/>
                  </a:lnTo>
                  <a:lnTo>
                    <a:pt x="283369" y="169578"/>
                  </a:lnTo>
                  <a:lnTo>
                    <a:pt x="309138" y="176144"/>
                  </a:lnTo>
                  <a:lnTo>
                    <a:pt x="314665" y="178389"/>
                  </a:lnTo>
                  <a:lnTo>
                    <a:pt x="323064" y="185400"/>
                  </a:lnTo>
                  <a:lnTo>
                    <a:pt x="328773" y="194160"/>
                  </a:lnTo>
                  <a:lnTo>
                    <a:pt x="331310" y="203698"/>
                  </a:lnTo>
                  <a:lnTo>
                    <a:pt x="326857" y="234939"/>
                  </a:lnTo>
                  <a:lnTo>
                    <a:pt x="317823" y="270962"/>
                  </a:lnTo>
                  <a:lnTo>
                    <a:pt x="310398" y="303805"/>
                  </a:lnTo>
                  <a:lnTo>
                    <a:pt x="300578" y="334985"/>
                  </a:lnTo>
                  <a:lnTo>
                    <a:pt x="286944" y="365673"/>
                  </a:lnTo>
                  <a:lnTo>
                    <a:pt x="267166" y="402338"/>
                  </a:lnTo>
                  <a:lnTo>
                    <a:pt x="256067" y="422224"/>
                  </a:lnTo>
                  <a:lnTo>
                    <a:pt x="252190" y="426262"/>
                  </a:lnTo>
                  <a:lnTo>
                    <a:pt x="243369" y="430750"/>
                  </a:lnTo>
                  <a:lnTo>
                    <a:pt x="238645" y="429407"/>
                  </a:lnTo>
                  <a:lnTo>
                    <a:pt x="219040" y="411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9"/>
            <p:cNvSpPr/>
            <p:nvPr>
              <p:custDataLst>
                <p:tags r:id="rId8"/>
              </p:custDataLst>
            </p:nvPr>
          </p:nvSpPr>
          <p:spPr>
            <a:xfrm>
              <a:off x="7345680" y="3962400"/>
              <a:ext cx="175261" cy="419101"/>
            </a:xfrm>
            <a:custGeom>
              <a:avLst/>
              <a:gdLst/>
              <a:ahLst/>
              <a:cxnLst/>
              <a:rect l="0" t="0" r="0" b="0"/>
              <a:pathLst>
                <a:path w="175261" h="419101">
                  <a:moveTo>
                    <a:pt x="0" y="0"/>
                  </a:moveTo>
                  <a:lnTo>
                    <a:pt x="0" y="0"/>
                  </a:lnTo>
                  <a:lnTo>
                    <a:pt x="4233" y="17780"/>
                  </a:lnTo>
                  <a:lnTo>
                    <a:pt x="11289" y="47413"/>
                  </a:lnTo>
                  <a:lnTo>
                    <a:pt x="20225" y="84949"/>
                  </a:lnTo>
                  <a:lnTo>
                    <a:pt x="31264" y="123520"/>
                  </a:lnTo>
                  <a:lnTo>
                    <a:pt x="43702" y="162779"/>
                  </a:lnTo>
                  <a:lnTo>
                    <a:pt x="57074" y="202500"/>
                  </a:lnTo>
                  <a:lnTo>
                    <a:pt x="69376" y="234907"/>
                  </a:lnTo>
                  <a:lnTo>
                    <a:pt x="80964" y="262438"/>
                  </a:lnTo>
                  <a:lnTo>
                    <a:pt x="92076" y="286718"/>
                  </a:lnTo>
                  <a:lnTo>
                    <a:pt x="101177" y="307139"/>
                  </a:lnTo>
                  <a:lnTo>
                    <a:pt x="115805" y="341117"/>
                  </a:lnTo>
                  <a:lnTo>
                    <a:pt x="137606" y="375957"/>
                  </a:lnTo>
                  <a:lnTo>
                    <a:pt x="168268" y="411626"/>
                  </a:lnTo>
                  <a:lnTo>
                    <a:pt x="17526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40"/>
            <p:cNvSpPr/>
            <p:nvPr>
              <p:custDataLst>
                <p:tags r:id="rId9"/>
              </p:custDataLst>
            </p:nvPr>
          </p:nvSpPr>
          <p:spPr>
            <a:xfrm>
              <a:off x="7520940" y="3726912"/>
              <a:ext cx="396241" cy="384595"/>
            </a:xfrm>
            <a:custGeom>
              <a:avLst/>
              <a:gdLst/>
              <a:ahLst/>
              <a:cxnLst/>
              <a:rect l="0" t="0" r="0" b="0"/>
              <a:pathLst>
                <a:path w="396241" h="384595">
                  <a:moveTo>
                    <a:pt x="0" y="105948"/>
                  </a:moveTo>
                  <a:lnTo>
                    <a:pt x="0" y="105948"/>
                  </a:lnTo>
                  <a:lnTo>
                    <a:pt x="16181" y="77632"/>
                  </a:lnTo>
                  <a:lnTo>
                    <a:pt x="38379" y="47887"/>
                  </a:lnTo>
                  <a:lnTo>
                    <a:pt x="62495" y="31037"/>
                  </a:lnTo>
                  <a:lnTo>
                    <a:pt x="90429" y="16774"/>
                  </a:lnTo>
                  <a:lnTo>
                    <a:pt x="126925" y="2977"/>
                  </a:lnTo>
                  <a:lnTo>
                    <a:pt x="135138" y="0"/>
                  </a:lnTo>
                  <a:lnTo>
                    <a:pt x="161097" y="13141"/>
                  </a:lnTo>
                  <a:lnTo>
                    <a:pt x="196906" y="34220"/>
                  </a:lnTo>
                  <a:lnTo>
                    <a:pt x="230498" y="65128"/>
                  </a:lnTo>
                  <a:lnTo>
                    <a:pt x="251552" y="95735"/>
                  </a:lnTo>
                  <a:lnTo>
                    <a:pt x="266821" y="127099"/>
                  </a:lnTo>
                  <a:lnTo>
                    <a:pt x="272944" y="162827"/>
                  </a:lnTo>
                  <a:lnTo>
                    <a:pt x="278899" y="200224"/>
                  </a:lnTo>
                  <a:lnTo>
                    <a:pt x="280588" y="225460"/>
                  </a:lnTo>
                  <a:lnTo>
                    <a:pt x="281339" y="253044"/>
                  </a:lnTo>
                  <a:lnTo>
                    <a:pt x="280826" y="280544"/>
                  </a:lnTo>
                  <a:lnTo>
                    <a:pt x="275778" y="315066"/>
                  </a:lnTo>
                  <a:lnTo>
                    <a:pt x="266487" y="352556"/>
                  </a:lnTo>
                  <a:lnTo>
                    <a:pt x="260679" y="365412"/>
                  </a:lnTo>
                  <a:lnTo>
                    <a:pt x="252452" y="376770"/>
                  </a:lnTo>
                  <a:lnTo>
                    <a:pt x="243152" y="382946"/>
                  </a:lnTo>
                  <a:lnTo>
                    <a:pt x="238302" y="384594"/>
                  </a:lnTo>
                  <a:lnTo>
                    <a:pt x="228396" y="384166"/>
                  </a:lnTo>
                  <a:lnTo>
                    <a:pt x="223383" y="382867"/>
                  </a:lnTo>
                  <a:lnTo>
                    <a:pt x="213300" y="374649"/>
                  </a:lnTo>
                  <a:lnTo>
                    <a:pt x="203174" y="360837"/>
                  </a:lnTo>
                  <a:lnTo>
                    <a:pt x="187952" y="329261"/>
                  </a:lnTo>
                  <a:lnTo>
                    <a:pt x="175258" y="293094"/>
                  </a:lnTo>
                  <a:lnTo>
                    <a:pt x="175730" y="255567"/>
                  </a:lnTo>
                  <a:lnTo>
                    <a:pt x="179138" y="230301"/>
                  </a:lnTo>
                  <a:lnTo>
                    <a:pt x="197021" y="193672"/>
                  </a:lnTo>
                  <a:lnTo>
                    <a:pt x="221339" y="155943"/>
                  </a:lnTo>
                  <a:lnTo>
                    <a:pt x="248461" y="126876"/>
                  </a:lnTo>
                  <a:lnTo>
                    <a:pt x="261698" y="119483"/>
                  </a:lnTo>
                  <a:lnTo>
                    <a:pt x="275485" y="118454"/>
                  </a:lnTo>
                  <a:lnTo>
                    <a:pt x="290077" y="121667"/>
                  </a:lnTo>
                  <a:lnTo>
                    <a:pt x="318722" y="135753"/>
                  </a:lnTo>
                  <a:lnTo>
                    <a:pt x="352894" y="163325"/>
                  </a:lnTo>
                  <a:lnTo>
                    <a:pt x="377204" y="178179"/>
                  </a:lnTo>
                  <a:lnTo>
                    <a:pt x="381009" y="179502"/>
                  </a:lnTo>
                  <a:lnTo>
                    <a:pt x="384392" y="178691"/>
                  </a:lnTo>
                  <a:lnTo>
                    <a:pt x="396240" y="166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41"/>
            <p:cNvSpPr/>
            <p:nvPr>
              <p:custDataLst>
                <p:tags r:id="rId10"/>
              </p:custDataLst>
            </p:nvPr>
          </p:nvSpPr>
          <p:spPr>
            <a:xfrm>
              <a:off x="7947660" y="3478343"/>
              <a:ext cx="274076" cy="312661"/>
            </a:xfrm>
            <a:custGeom>
              <a:avLst/>
              <a:gdLst/>
              <a:ahLst/>
              <a:cxnLst/>
              <a:rect l="0" t="0" r="0" b="0"/>
              <a:pathLst>
                <a:path w="274076" h="312661">
                  <a:moveTo>
                    <a:pt x="0" y="148777"/>
                  </a:moveTo>
                  <a:lnTo>
                    <a:pt x="0" y="148777"/>
                  </a:lnTo>
                  <a:lnTo>
                    <a:pt x="28317" y="128551"/>
                  </a:lnTo>
                  <a:lnTo>
                    <a:pt x="60564" y="95957"/>
                  </a:lnTo>
                  <a:lnTo>
                    <a:pt x="85498" y="65060"/>
                  </a:lnTo>
                  <a:lnTo>
                    <a:pt x="117751" y="32954"/>
                  </a:lnTo>
                  <a:lnTo>
                    <a:pt x="155259" y="10716"/>
                  </a:lnTo>
                  <a:lnTo>
                    <a:pt x="190876" y="2624"/>
                  </a:lnTo>
                  <a:lnTo>
                    <a:pt x="205061" y="0"/>
                  </a:lnTo>
                  <a:lnTo>
                    <a:pt x="242867" y="4381"/>
                  </a:lnTo>
                  <a:lnTo>
                    <a:pt x="264868" y="14542"/>
                  </a:lnTo>
                  <a:lnTo>
                    <a:pt x="270119" y="19408"/>
                  </a:lnTo>
                  <a:lnTo>
                    <a:pt x="271519" y="21891"/>
                  </a:lnTo>
                  <a:lnTo>
                    <a:pt x="274075" y="58239"/>
                  </a:lnTo>
                  <a:lnTo>
                    <a:pt x="273425" y="95772"/>
                  </a:lnTo>
                  <a:lnTo>
                    <a:pt x="270253" y="121833"/>
                  </a:lnTo>
                  <a:lnTo>
                    <a:pt x="266022" y="150348"/>
                  </a:lnTo>
                  <a:lnTo>
                    <a:pt x="262165" y="179955"/>
                  </a:lnTo>
                  <a:lnTo>
                    <a:pt x="260451" y="210048"/>
                  </a:lnTo>
                  <a:lnTo>
                    <a:pt x="257431" y="238097"/>
                  </a:lnTo>
                  <a:lnTo>
                    <a:pt x="253229" y="273173"/>
                  </a:lnTo>
                  <a:lnTo>
                    <a:pt x="251615" y="310781"/>
                  </a:lnTo>
                  <a:lnTo>
                    <a:pt x="251564" y="312660"/>
                  </a:lnTo>
                  <a:lnTo>
                    <a:pt x="251460" y="301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42"/>
            <p:cNvSpPr/>
            <p:nvPr>
              <p:custDataLst>
                <p:tags r:id="rId11"/>
              </p:custDataLst>
            </p:nvPr>
          </p:nvSpPr>
          <p:spPr>
            <a:xfrm>
              <a:off x="8313420" y="3482340"/>
              <a:ext cx="68581" cy="213361"/>
            </a:xfrm>
            <a:custGeom>
              <a:avLst/>
              <a:gdLst/>
              <a:ahLst/>
              <a:cxnLst/>
              <a:rect l="0" t="0" r="0" b="0"/>
              <a:pathLst>
                <a:path w="68581" h="213361">
                  <a:moveTo>
                    <a:pt x="0" y="0"/>
                  </a:moveTo>
                  <a:lnTo>
                    <a:pt x="0" y="0"/>
                  </a:lnTo>
                  <a:lnTo>
                    <a:pt x="16182" y="28316"/>
                  </a:lnTo>
                  <a:lnTo>
                    <a:pt x="26243" y="58061"/>
                  </a:lnTo>
                  <a:lnTo>
                    <a:pt x="33270" y="87006"/>
                  </a:lnTo>
                  <a:lnTo>
                    <a:pt x="36670" y="117031"/>
                  </a:lnTo>
                  <a:lnTo>
                    <a:pt x="43901" y="152281"/>
                  </a:lnTo>
                  <a:lnTo>
                    <a:pt x="53482" y="186462"/>
                  </a:lnTo>
                  <a:lnTo>
                    <a:pt x="61002" y="202286"/>
                  </a:lnTo>
                  <a:lnTo>
                    <a:pt x="68580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43"/>
            <p:cNvSpPr/>
            <p:nvPr>
              <p:custDataLst>
                <p:tags r:id="rId12"/>
              </p:custDataLst>
            </p:nvPr>
          </p:nvSpPr>
          <p:spPr>
            <a:xfrm>
              <a:off x="8359290" y="3094113"/>
              <a:ext cx="173814" cy="218778"/>
            </a:xfrm>
            <a:custGeom>
              <a:avLst/>
              <a:gdLst/>
              <a:ahLst/>
              <a:cxnLst/>
              <a:rect l="0" t="0" r="0" b="0"/>
              <a:pathLst>
                <a:path w="173814" h="218778">
                  <a:moveTo>
                    <a:pt x="7470" y="30087"/>
                  </a:moveTo>
                  <a:lnTo>
                    <a:pt x="7470" y="30087"/>
                  </a:lnTo>
                  <a:lnTo>
                    <a:pt x="3424" y="62448"/>
                  </a:lnTo>
                  <a:lnTo>
                    <a:pt x="4954" y="98754"/>
                  </a:lnTo>
                  <a:lnTo>
                    <a:pt x="18860" y="130960"/>
                  </a:lnTo>
                  <a:lnTo>
                    <a:pt x="35022" y="161951"/>
                  </a:lnTo>
                  <a:lnTo>
                    <a:pt x="60890" y="194988"/>
                  </a:lnTo>
                  <a:lnTo>
                    <a:pt x="88426" y="214478"/>
                  </a:lnTo>
                  <a:lnTo>
                    <a:pt x="103894" y="218777"/>
                  </a:lnTo>
                  <a:lnTo>
                    <a:pt x="114108" y="217525"/>
                  </a:lnTo>
                  <a:lnTo>
                    <a:pt x="134461" y="209822"/>
                  </a:lnTo>
                  <a:lnTo>
                    <a:pt x="142369" y="202820"/>
                  </a:lnTo>
                  <a:lnTo>
                    <a:pt x="161422" y="179614"/>
                  </a:lnTo>
                  <a:lnTo>
                    <a:pt x="172194" y="144201"/>
                  </a:lnTo>
                  <a:lnTo>
                    <a:pt x="173813" y="132733"/>
                  </a:lnTo>
                  <a:lnTo>
                    <a:pt x="170681" y="112712"/>
                  </a:lnTo>
                  <a:lnTo>
                    <a:pt x="157165" y="74643"/>
                  </a:lnTo>
                  <a:lnTo>
                    <a:pt x="141053" y="45944"/>
                  </a:lnTo>
                  <a:lnTo>
                    <a:pt x="119308" y="23090"/>
                  </a:lnTo>
                  <a:lnTo>
                    <a:pt x="98894" y="6315"/>
                  </a:lnTo>
                  <a:lnTo>
                    <a:pt x="87897" y="2588"/>
                  </a:lnTo>
                  <a:lnTo>
                    <a:pt x="54437" y="0"/>
                  </a:lnTo>
                  <a:lnTo>
                    <a:pt x="40671" y="570"/>
                  </a:lnTo>
                  <a:lnTo>
                    <a:pt x="28152" y="3704"/>
                  </a:lnTo>
                  <a:lnTo>
                    <a:pt x="18637" y="10177"/>
                  </a:lnTo>
                  <a:lnTo>
                    <a:pt x="11586" y="19545"/>
                  </a:lnTo>
                  <a:lnTo>
                    <a:pt x="3703" y="38252"/>
                  </a:lnTo>
                  <a:lnTo>
                    <a:pt x="76" y="73433"/>
                  </a:lnTo>
                  <a:lnTo>
                    <a:pt x="0" y="76764"/>
                  </a:lnTo>
                  <a:lnTo>
                    <a:pt x="797" y="78985"/>
                  </a:lnTo>
                  <a:lnTo>
                    <a:pt x="2175" y="80466"/>
                  </a:lnTo>
                  <a:lnTo>
                    <a:pt x="7470" y="83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44"/>
            <p:cNvSpPr/>
            <p:nvPr>
              <p:custDataLst>
                <p:tags r:id="rId13"/>
              </p:custDataLst>
            </p:nvPr>
          </p:nvSpPr>
          <p:spPr>
            <a:xfrm>
              <a:off x="8543789" y="2973727"/>
              <a:ext cx="171616" cy="188440"/>
            </a:xfrm>
            <a:custGeom>
              <a:avLst/>
              <a:gdLst/>
              <a:ahLst/>
              <a:cxnLst/>
              <a:rect l="0" t="0" r="0" b="0"/>
              <a:pathLst>
                <a:path w="171616" h="188440">
                  <a:moveTo>
                    <a:pt x="5851" y="43793"/>
                  </a:moveTo>
                  <a:lnTo>
                    <a:pt x="5851" y="43793"/>
                  </a:lnTo>
                  <a:lnTo>
                    <a:pt x="14882" y="77660"/>
                  </a:lnTo>
                  <a:lnTo>
                    <a:pt x="22032" y="104471"/>
                  </a:lnTo>
                  <a:lnTo>
                    <a:pt x="31032" y="125731"/>
                  </a:lnTo>
                  <a:lnTo>
                    <a:pt x="52320" y="158386"/>
                  </a:lnTo>
                  <a:lnTo>
                    <a:pt x="75970" y="183674"/>
                  </a:lnTo>
                  <a:lnTo>
                    <a:pt x="82230" y="187000"/>
                  </a:lnTo>
                  <a:lnTo>
                    <a:pt x="93702" y="188439"/>
                  </a:lnTo>
                  <a:lnTo>
                    <a:pt x="109680" y="184488"/>
                  </a:lnTo>
                  <a:lnTo>
                    <a:pt x="130249" y="169484"/>
                  </a:lnTo>
                  <a:lnTo>
                    <a:pt x="144686" y="154319"/>
                  </a:lnTo>
                  <a:lnTo>
                    <a:pt x="160343" y="119496"/>
                  </a:lnTo>
                  <a:lnTo>
                    <a:pt x="171174" y="81828"/>
                  </a:lnTo>
                  <a:lnTo>
                    <a:pt x="171615" y="66624"/>
                  </a:lnTo>
                  <a:lnTo>
                    <a:pt x="167103" y="45478"/>
                  </a:lnTo>
                  <a:lnTo>
                    <a:pt x="159556" y="32251"/>
                  </a:lnTo>
                  <a:lnTo>
                    <a:pt x="146973" y="18830"/>
                  </a:lnTo>
                  <a:lnTo>
                    <a:pt x="131673" y="9115"/>
                  </a:lnTo>
                  <a:lnTo>
                    <a:pt x="111428" y="1721"/>
                  </a:lnTo>
                  <a:lnTo>
                    <a:pt x="89345" y="0"/>
                  </a:lnTo>
                  <a:lnTo>
                    <a:pt x="51528" y="8821"/>
                  </a:lnTo>
                  <a:lnTo>
                    <a:pt x="28698" y="20072"/>
                  </a:lnTo>
                  <a:lnTo>
                    <a:pt x="17981" y="33815"/>
                  </a:lnTo>
                  <a:lnTo>
                    <a:pt x="4202" y="66187"/>
                  </a:lnTo>
                  <a:lnTo>
                    <a:pt x="0" y="89375"/>
                  </a:lnTo>
                  <a:lnTo>
                    <a:pt x="1275" y="100176"/>
                  </a:lnTo>
                  <a:lnTo>
                    <a:pt x="2799" y="104242"/>
                  </a:lnTo>
                  <a:lnTo>
                    <a:pt x="4663" y="106952"/>
                  </a:lnTo>
                  <a:lnTo>
                    <a:pt x="8992" y="109964"/>
                  </a:lnTo>
                  <a:lnTo>
                    <a:pt x="15995" y="109045"/>
                  </a:lnTo>
                  <a:lnTo>
                    <a:pt x="28711" y="10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45"/>
            <p:cNvSpPr/>
            <p:nvPr>
              <p:custDataLst>
                <p:tags r:id="rId14"/>
              </p:custDataLst>
            </p:nvPr>
          </p:nvSpPr>
          <p:spPr>
            <a:xfrm>
              <a:off x="8686800" y="2744669"/>
              <a:ext cx="245147" cy="288092"/>
            </a:xfrm>
            <a:custGeom>
              <a:avLst/>
              <a:gdLst/>
              <a:ahLst/>
              <a:cxnLst/>
              <a:rect l="0" t="0" r="0" b="0"/>
              <a:pathLst>
                <a:path w="245147" h="288092">
                  <a:moveTo>
                    <a:pt x="99061" y="21391"/>
                  </a:moveTo>
                  <a:lnTo>
                    <a:pt x="99061" y="21391"/>
                  </a:lnTo>
                  <a:lnTo>
                    <a:pt x="101318" y="57516"/>
                  </a:lnTo>
                  <a:lnTo>
                    <a:pt x="103107" y="86114"/>
                  </a:lnTo>
                  <a:lnTo>
                    <a:pt x="105990" y="113647"/>
                  </a:lnTo>
                  <a:lnTo>
                    <a:pt x="109608" y="140468"/>
                  </a:lnTo>
                  <a:lnTo>
                    <a:pt x="113711" y="166815"/>
                  </a:lnTo>
                  <a:lnTo>
                    <a:pt x="122786" y="202864"/>
                  </a:lnTo>
                  <a:lnTo>
                    <a:pt x="138367" y="238612"/>
                  </a:lnTo>
                  <a:lnTo>
                    <a:pt x="142198" y="242405"/>
                  </a:lnTo>
                  <a:lnTo>
                    <a:pt x="150971" y="246620"/>
                  </a:lnTo>
                  <a:lnTo>
                    <a:pt x="165429" y="248992"/>
                  </a:lnTo>
                  <a:lnTo>
                    <a:pt x="184483" y="245650"/>
                  </a:lnTo>
                  <a:lnTo>
                    <a:pt x="202171" y="235252"/>
                  </a:lnTo>
                  <a:lnTo>
                    <a:pt x="218136" y="221447"/>
                  </a:lnTo>
                  <a:lnTo>
                    <a:pt x="237768" y="188282"/>
                  </a:lnTo>
                  <a:lnTo>
                    <a:pt x="242332" y="180912"/>
                  </a:lnTo>
                  <a:lnTo>
                    <a:pt x="244528" y="162452"/>
                  </a:lnTo>
                  <a:lnTo>
                    <a:pt x="245146" y="136598"/>
                  </a:lnTo>
                  <a:lnTo>
                    <a:pt x="244711" y="105816"/>
                  </a:lnTo>
                  <a:lnTo>
                    <a:pt x="242727" y="82754"/>
                  </a:lnTo>
                  <a:lnTo>
                    <a:pt x="236007" y="50357"/>
                  </a:lnTo>
                  <a:lnTo>
                    <a:pt x="223544" y="13143"/>
                  </a:lnTo>
                  <a:lnTo>
                    <a:pt x="222690" y="10812"/>
                  </a:lnTo>
                  <a:lnTo>
                    <a:pt x="217225" y="5965"/>
                  </a:lnTo>
                  <a:lnTo>
                    <a:pt x="209997" y="1835"/>
                  </a:lnTo>
                  <a:lnTo>
                    <a:pt x="203963" y="0"/>
                  </a:lnTo>
                  <a:lnTo>
                    <a:pt x="196201" y="1442"/>
                  </a:lnTo>
                  <a:lnTo>
                    <a:pt x="191762" y="3011"/>
                  </a:lnTo>
                  <a:lnTo>
                    <a:pt x="156925" y="30604"/>
                  </a:lnTo>
                  <a:lnTo>
                    <a:pt x="128622" y="59116"/>
                  </a:lnTo>
                  <a:lnTo>
                    <a:pt x="107966" y="86418"/>
                  </a:lnTo>
                  <a:lnTo>
                    <a:pt x="84673" y="118307"/>
                  </a:lnTo>
                  <a:lnTo>
                    <a:pt x="73382" y="136802"/>
                  </a:lnTo>
                  <a:lnTo>
                    <a:pt x="62468" y="156752"/>
                  </a:lnTo>
                  <a:lnTo>
                    <a:pt x="51805" y="177671"/>
                  </a:lnTo>
                  <a:lnTo>
                    <a:pt x="41310" y="199238"/>
                  </a:lnTo>
                  <a:lnTo>
                    <a:pt x="30926" y="221236"/>
                  </a:lnTo>
                  <a:lnTo>
                    <a:pt x="13745" y="258377"/>
                  </a:lnTo>
                  <a:lnTo>
                    <a:pt x="0" y="28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0" name="SMARTInkShape-46"/>
          <p:cNvSpPr/>
          <p:nvPr>
            <p:custDataLst>
              <p:tags r:id="rId2"/>
            </p:custDataLst>
          </p:nvPr>
        </p:nvSpPr>
        <p:spPr>
          <a:xfrm>
            <a:off x="7940040" y="3345180"/>
            <a:ext cx="144781" cy="190501"/>
          </a:xfrm>
          <a:custGeom>
            <a:avLst/>
            <a:gdLst/>
            <a:ahLst/>
            <a:cxnLst/>
            <a:rect l="0" t="0" r="0" b="0"/>
            <a:pathLst>
              <a:path w="144781" h="190501">
                <a:moveTo>
                  <a:pt x="0" y="190500"/>
                </a:moveTo>
                <a:lnTo>
                  <a:pt x="0" y="190500"/>
                </a:lnTo>
                <a:lnTo>
                  <a:pt x="20226" y="154093"/>
                </a:lnTo>
                <a:lnTo>
                  <a:pt x="40895" y="119317"/>
                </a:lnTo>
                <a:lnTo>
                  <a:pt x="68285" y="84811"/>
                </a:lnTo>
                <a:lnTo>
                  <a:pt x="93139" y="53536"/>
                </a:lnTo>
                <a:lnTo>
                  <a:pt x="126762" y="18184"/>
                </a:lnTo>
                <a:lnTo>
                  <a:pt x="1447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5" name="SMARTInkShape-Group16"/>
          <p:cNvGrpSpPr/>
          <p:nvPr/>
        </p:nvGrpSpPr>
        <p:grpSpPr>
          <a:xfrm>
            <a:off x="739440" y="3354767"/>
            <a:ext cx="1286402" cy="1104389"/>
            <a:chOff x="739440" y="3354767"/>
            <a:chExt cx="1286402" cy="1104389"/>
          </a:xfrm>
        </p:grpSpPr>
        <p:sp>
          <p:nvSpPr>
            <p:cNvPr id="1041" name="SMARTInkShape-47"/>
            <p:cNvSpPr/>
            <p:nvPr>
              <p:custDataLst>
                <p:tags r:id="rId3"/>
              </p:custDataLst>
            </p:nvPr>
          </p:nvSpPr>
          <p:spPr>
            <a:xfrm>
              <a:off x="739440" y="3710940"/>
              <a:ext cx="373081" cy="702223"/>
            </a:xfrm>
            <a:custGeom>
              <a:avLst/>
              <a:gdLst/>
              <a:ahLst/>
              <a:cxnLst/>
              <a:rect l="0" t="0" r="0" b="0"/>
              <a:pathLst>
                <a:path w="373081" h="702223">
                  <a:moveTo>
                    <a:pt x="373080" y="0"/>
                  </a:moveTo>
                  <a:lnTo>
                    <a:pt x="373080" y="0"/>
                  </a:lnTo>
                  <a:lnTo>
                    <a:pt x="341471" y="0"/>
                  </a:lnTo>
                  <a:lnTo>
                    <a:pt x="316447" y="0"/>
                  </a:lnTo>
                  <a:lnTo>
                    <a:pt x="289605" y="3387"/>
                  </a:lnTo>
                  <a:lnTo>
                    <a:pt x="261550" y="9031"/>
                  </a:lnTo>
                  <a:lnTo>
                    <a:pt x="232687" y="16181"/>
                  </a:lnTo>
                  <a:lnTo>
                    <a:pt x="204131" y="30260"/>
                  </a:lnTo>
                  <a:lnTo>
                    <a:pt x="175781" y="48960"/>
                  </a:lnTo>
                  <a:lnTo>
                    <a:pt x="147567" y="70740"/>
                  </a:lnTo>
                  <a:lnTo>
                    <a:pt x="126218" y="89494"/>
                  </a:lnTo>
                  <a:lnTo>
                    <a:pt x="95724" y="121619"/>
                  </a:lnTo>
                  <a:lnTo>
                    <a:pt x="69188" y="152266"/>
                  </a:lnTo>
                  <a:lnTo>
                    <a:pt x="45824" y="181127"/>
                  </a:lnTo>
                  <a:lnTo>
                    <a:pt x="23150" y="217262"/>
                  </a:lnTo>
                  <a:lnTo>
                    <a:pt x="7401" y="252710"/>
                  </a:lnTo>
                  <a:lnTo>
                    <a:pt x="1221" y="288302"/>
                  </a:lnTo>
                  <a:lnTo>
                    <a:pt x="0" y="315746"/>
                  </a:lnTo>
                  <a:lnTo>
                    <a:pt x="4349" y="326881"/>
                  </a:lnTo>
                  <a:lnTo>
                    <a:pt x="11926" y="336627"/>
                  </a:lnTo>
                  <a:lnTo>
                    <a:pt x="20938" y="343781"/>
                  </a:lnTo>
                  <a:lnTo>
                    <a:pt x="30588" y="347525"/>
                  </a:lnTo>
                  <a:lnTo>
                    <a:pt x="66954" y="355363"/>
                  </a:lnTo>
                  <a:lnTo>
                    <a:pt x="103014" y="357591"/>
                  </a:lnTo>
                  <a:lnTo>
                    <a:pt x="138120" y="360235"/>
                  </a:lnTo>
                  <a:lnTo>
                    <a:pt x="175333" y="364123"/>
                  </a:lnTo>
                  <a:lnTo>
                    <a:pt x="208655" y="365275"/>
                  </a:lnTo>
                  <a:lnTo>
                    <a:pt x="246715" y="369709"/>
                  </a:lnTo>
                  <a:lnTo>
                    <a:pt x="264672" y="373058"/>
                  </a:lnTo>
                  <a:lnTo>
                    <a:pt x="298326" y="395957"/>
                  </a:lnTo>
                  <a:lnTo>
                    <a:pt x="309658" y="407685"/>
                  </a:lnTo>
                  <a:lnTo>
                    <a:pt x="315259" y="420800"/>
                  </a:lnTo>
                  <a:lnTo>
                    <a:pt x="316902" y="435942"/>
                  </a:lnTo>
                  <a:lnTo>
                    <a:pt x="314810" y="453961"/>
                  </a:lnTo>
                  <a:lnTo>
                    <a:pt x="296736" y="491236"/>
                  </a:lnTo>
                  <a:lnTo>
                    <a:pt x="281576" y="517483"/>
                  </a:lnTo>
                  <a:lnTo>
                    <a:pt x="266372" y="544106"/>
                  </a:lnTo>
                  <a:lnTo>
                    <a:pt x="251147" y="572871"/>
                  </a:lnTo>
                  <a:lnTo>
                    <a:pt x="233657" y="600332"/>
                  </a:lnTo>
                  <a:lnTo>
                    <a:pt x="207027" y="635076"/>
                  </a:lnTo>
                  <a:lnTo>
                    <a:pt x="179319" y="669572"/>
                  </a:lnTo>
                  <a:lnTo>
                    <a:pt x="157539" y="693915"/>
                  </a:lnTo>
                  <a:lnTo>
                    <a:pt x="147180" y="701543"/>
                  </a:lnTo>
                  <a:lnTo>
                    <a:pt x="142047" y="702222"/>
                  </a:lnTo>
                  <a:lnTo>
                    <a:pt x="131827" y="698461"/>
                  </a:lnTo>
                  <a:lnTo>
                    <a:pt x="98760" y="670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48"/>
            <p:cNvSpPr/>
            <p:nvPr>
              <p:custDataLst>
                <p:tags r:id="rId4"/>
              </p:custDataLst>
            </p:nvPr>
          </p:nvSpPr>
          <p:spPr>
            <a:xfrm>
              <a:off x="891540" y="3718560"/>
              <a:ext cx="88131" cy="740596"/>
            </a:xfrm>
            <a:custGeom>
              <a:avLst/>
              <a:gdLst/>
              <a:ahLst/>
              <a:cxnLst/>
              <a:rect l="0" t="0" r="0" b="0"/>
              <a:pathLst>
                <a:path w="88131" h="740596">
                  <a:moveTo>
                    <a:pt x="0" y="0"/>
                  </a:moveTo>
                  <a:lnTo>
                    <a:pt x="0" y="0"/>
                  </a:lnTo>
                  <a:lnTo>
                    <a:pt x="4516" y="27093"/>
                  </a:lnTo>
                  <a:lnTo>
                    <a:pt x="8090" y="48542"/>
                  </a:lnTo>
                  <a:lnTo>
                    <a:pt x="14320" y="83663"/>
                  </a:lnTo>
                  <a:lnTo>
                    <a:pt x="20758" y="114230"/>
                  </a:lnTo>
                  <a:lnTo>
                    <a:pt x="29263" y="144749"/>
                  </a:lnTo>
                  <a:lnTo>
                    <a:pt x="38688" y="175246"/>
                  </a:lnTo>
                  <a:lnTo>
                    <a:pt x="47675" y="206581"/>
                  </a:lnTo>
                  <a:lnTo>
                    <a:pt x="54491" y="240263"/>
                  </a:lnTo>
                  <a:lnTo>
                    <a:pt x="60343" y="277246"/>
                  </a:lnTo>
                  <a:lnTo>
                    <a:pt x="63088" y="296590"/>
                  </a:lnTo>
                  <a:lnTo>
                    <a:pt x="64919" y="317107"/>
                  </a:lnTo>
                  <a:lnTo>
                    <a:pt x="66139" y="338404"/>
                  </a:lnTo>
                  <a:lnTo>
                    <a:pt x="66953" y="360223"/>
                  </a:lnTo>
                  <a:lnTo>
                    <a:pt x="67495" y="382389"/>
                  </a:lnTo>
                  <a:lnTo>
                    <a:pt x="67857" y="404786"/>
                  </a:lnTo>
                  <a:lnTo>
                    <a:pt x="68098" y="427337"/>
                  </a:lnTo>
                  <a:lnTo>
                    <a:pt x="68258" y="450838"/>
                  </a:lnTo>
                  <a:lnTo>
                    <a:pt x="68366" y="474972"/>
                  </a:lnTo>
                  <a:lnTo>
                    <a:pt x="68437" y="499528"/>
                  </a:lnTo>
                  <a:lnTo>
                    <a:pt x="69331" y="523519"/>
                  </a:lnTo>
                  <a:lnTo>
                    <a:pt x="70774" y="547132"/>
                  </a:lnTo>
                  <a:lnTo>
                    <a:pt x="72583" y="570495"/>
                  </a:lnTo>
                  <a:lnTo>
                    <a:pt x="74635" y="592843"/>
                  </a:lnTo>
                  <a:lnTo>
                    <a:pt x="76850" y="614515"/>
                  </a:lnTo>
                  <a:lnTo>
                    <a:pt x="79173" y="635737"/>
                  </a:lnTo>
                  <a:lnTo>
                    <a:pt x="81755" y="672863"/>
                  </a:lnTo>
                  <a:lnTo>
                    <a:pt x="82902" y="703757"/>
                  </a:lnTo>
                  <a:lnTo>
                    <a:pt x="84395" y="732889"/>
                  </a:lnTo>
                  <a:lnTo>
                    <a:pt x="85897" y="737513"/>
                  </a:lnTo>
                  <a:lnTo>
                    <a:pt x="87744" y="740595"/>
                  </a:lnTo>
                  <a:lnTo>
                    <a:pt x="88130" y="740110"/>
                  </a:lnTo>
                  <a:lnTo>
                    <a:pt x="83820" y="723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49"/>
            <p:cNvSpPr/>
            <p:nvPr>
              <p:custDataLst>
                <p:tags r:id="rId5"/>
              </p:custDataLst>
            </p:nvPr>
          </p:nvSpPr>
          <p:spPr>
            <a:xfrm>
              <a:off x="1274541" y="3550920"/>
              <a:ext cx="272301" cy="726325"/>
            </a:xfrm>
            <a:custGeom>
              <a:avLst/>
              <a:gdLst/>
              <a:ahLst/>
              <a:cxnLst/>
              <a:rect l="0" t="0" r="0" b="0"/>
              <a:pathLst>
                <a:path w="272301" h="726325">
                  <a:moveTo>
                    <a:pt x="28479" y="0"/>
                  </a:moveTo>
                  <a:lnTo>
                    <a:pt x="28479" y="0"/>
                  </a:lnTo>
                  <a:lnTo>
                    <a:pt x="21706" y="27093"/>
                  </a:lnTo>
                  <a:lnTo>
                    <a:pt x="16343" y="48542"/>
                  </a:lnTo>
                  <a:lnTo>
                    <a:pt x="11922" y="74695"/>
                  </a:lnTo>
                  <a:lnTo>
                    <a:pt x="8128" y="103983"/>
                  </a:lnTo>
                  <a:lnTo>
                    <a:pt x="4751" y="135362"/>
                  </a:lnTo>
                  <a:lnTo>
                    <a:pt x="2501" y="168135"/>
                  </a:lnTo>
                  <a:lnTo>
                    <a:pt x="1000" y="201837"/>
                  </a:lnTo>
                  <a:lnTo>
                    <a:pt x="0" y="236158"/>
                  </a:lnTo>
                  <a:lnTo>
                    <a:pt x="180" y="265812"/>
                  </a:lnTo>
                  <a:lnTo>
                    <a:pt x="1146" y="292355"/>
                  </a:lnTo>
                  <a:lnTo>
                    <a:pt x="2637" y="316823"/>
                  </a:lnTo>
                  <a:lnTo>
                    <a:pt x="4478" y="339909"/>
                  </a:lnTo>
                  <a:lnTo>
                    <a:pt x="6551" y="362072"/>
                  </a:lnTo>
                  <a:lnTo>
                    <a:pt x="8781" y="383622"/>
                  </a:lnTo>
                  <a:lnTo>
                    <a:pt x="11960" y="404761"/>
                  </a:lnTo>
                  <a:lnTo>
                    <a:pt x="15773" y="425628"/>
                  </a:lnTo>
                  <a:lnTo>
                    <a:pt x="20009" y="446311"/>
                  </a:lnTo>
                  <a:lnTo>
                    <a:pt x="29605" y="480421"/>
                  </a:lnTo>
                  <a:lnTo>
                    <a:pt x="42777" y="523481"/>
                  </a:lnTo>
                  <a:lnTo>
                    <a:pt x="58331" y="572507"/>
                  </a:lnTo>
                  <a:lnTo>
                    <a:pt x="70393" y="607731"/>
                  </a:lnTo>
                  <a:lnTo>
                    <a:pt x="80129" y="633754"/>
                  </a:lnTo>
                  <a:lnTo>
                    <a:pt x="96308" y="669442"/>
                  </a:lnTo>
                  <a:lnTo>
                    <a:pt x="118850" y="702120"/>
                  </a:lnTo>
                  <a:lnTo>
                    <a:pt x="137476" y="717917"/>
                  </a:lnTo>
                  <a:lnTo>
                    <a:pt x="151429" y="724910"/>
                  </a:lnTo>
                  <a:lnTo>
                    <a:pt x="166097" y="726324"/>
                  </a:lnTo>
                  <a:lnTo>
                    <a:pt x="197716" y="722526"/>
                  </a:lnTo>
                  <a:lnTo>
                    <a:pt x="218793" y="707385"/>
                  </a:lnTo>
                  <a:lnTo>
                    <a:pt x="231906" y="693042"/>
                  </a:lnTo>
                  <a:lnTo>
                    <a:pt x="255287" y="660649"/>
                  </a:lnTo>
                  <a:lnTo>
                    <a:pt x="268696" y="624538"/>
                  </a:lnTo>
                  <a:lnTo>
                    <a:pt x="271842" y="586700"/>
                  </a:lnTo>
                  <a:lnTo>
                    <a:pt x="272225" y="551015"/>
                  </a:lnTo>
                  <a:lnTo>
                    <a:pt x="272300" y="518629"/>
                  </a:lnTo>
                  <a:lnTo>
                    <a:pt x="270056" y="495440"/>
                  </a:lnTo>
                  <a:lnTo>
                    <a:pt x="256880" y="457881"/>
                  </a:lnTo>
                  <a:lnTo>
                    <a:pt x="243506" y="427500"/>
                  </a:lnTo>
                  <a:lnTo>
                    <a:pt x="214932" y="401945"/>
                  </a:lnTo>
                  <a:lnTo>
                    <a:pt x="202787" y="394542"/>
                  </a:lnTo>
                  <a:lnTo>
                    <a:pt x="186430" y="390375"/>
                  </a:lnTo>
                  <a:lnTo>
                    <a:pt x="176008" y="389400"/>
                  </a:lnTo>
                  <a:lnTo>
                    <a:pt x="160621" y="392897"/>
                  </a:lnTo>
                  <a:lnTo>
                    <a:pt x="145337" y="403339"/>
                  </a:lnTo>
                  <a:lnTo>
                    <a:pt x="125003" y="428969"/>
                  </a:lnTo>
                  <a:lnTo>
                    <a:pt x="110607" y="456926"/>
                  </a:lnTo>
                  <a:lnTo>
                    <a:pt x="100603" y="491644"/>
                  </a:lnTo>
                  <a:lnTo>
                    <a:pt x="92276" y="527895"/>
                  </a:lnTo>
                  <a:lnTo>
                    <a:pt x="86141" y="560462"/>
                  </a:lnTo>
                  <a:lnTo>
                    <a:pt x="88085" y="591560"/>
                  </a:lnTo>
                  <a:lnTo>
                    <a:pt x="90731" y="620530"/>
                  </a:lnTo>
                  <a:lnTo>
                    <a:pt x="106553" y="651878"/>
                  </a:lnTo>
                  <a:lnTo>
                    <a:pt x="110162" y="655565"/>
                  </a:lnTo>
                  <a:lnTo>
                    <a:pt x="127539" y="66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50"/>
            <p:cNvSpPr/>
            <p:nvPr>
              <p:custDataLst>
                <p:tags r:id="rId6"/>
              </p:custDataLst>
            </p:nvPr>
          </p:nvSpPr>
          <p:spPr>
            <a:xfrm>
              <a:off x="1606871" y="3354767"/>
              <a:ext cx="418971" cy="569360"/>
            </a:xfrm>
            <a:custGeom>
              <a:avLst/>
              <a:gdLst/>
              <a:ahLst/>
              <a:cxnLst/>
              <a:rect l="0" t="0" r="0" b="0"/>
              <a:pathLst>
                <a:path w="418971" h="569360">
                  <a:moveTo>
                    <a:pt x="46669" y="89473"/>
                  </a:moveTo>
                  <a:lnTo>
                    <a:pt x="46669" y="89473"/>
                  </a:lnTo>
                  <a:lnTo>
                    <a:pt x="33122" y="114309"/>
                  </a:lnTo>
                  <a:lnTo>
                    <a:pt x="22398" y="133970"/>
                  </a:lnTo>
                  <a:lnTo>
                    <a:pt x="14402" y="157238"/>
                  </a:lnTo>
                  <a:lnTo>
                    <a:pt x="8224" y="182910"/>
                  </a:lnTo>
                  <a:lnTo>
                    <a:pt x="3259" y="210184"/>
                  </a:lnTo>
                  <a:lnTo>
                    <a:pt x="796" y="234293"/>
                  </a:lnTo>
                  <a:lnTo>
                    <a:pt x="0" y="256294"/>
                  </a:lnTo>
                  <a:lnTo>
                    <a:pt x="317" y="276887"/>
                  </a:lnTo>
                  <a:lnTo>
                    <a:pt x="668" y="313315"/>
                  </a:lnTo>
                  <a:lnTo>
                    <a:pt x="1671" y="346438"/>
                  </a:lnTo>
                  <a:lnTo>
                    <a:pt x="4939" y="378093"/>
                  </a:lnTo>
                  <a:lnTo>
                    <a:pt x="13729" y="409096"/>
                  </a:lnTo>
                  <a:lnTo>
                    <a:pt x="25256" y="438114"/>
                  </a:lnTo>
                  <a:lnTo>
                    <a:pt x="42112" y="473491"/>
                  </a:lnTo>
                  <a:lnTo>
                    <a:pt x="67876" y="511270"/>
                  </a:lnTo>
                  <a:lnTo>
                    <a:pt x="93567" y="535541"/>
                  </a:lnTo>
                  <a:lnTo>
                    <a:pt x="128338" y="555794"/>
                  </a:lnTo>
                  <a:lnTo>
                    <a:pt x="152712" y="565086"/>
                  </a:lnTo>
                  <a:lnTo>
                    <a:pt x="185961" y="568654"/>
                  </a:lnTo>
                  <a:lnTo>
                    <a:pt x="220845" y="569359"/>
                  </a:lnTo>
                  <a:lnTo>
                    <a:pt x="256113" y="561221"/>
                  </a:lnTo>
                  <a:lnTo>
                    <a:pt x="285690" y="551616"/>
                  </a:lnTo>
                  <a:lnTo>
                    <a:pt x="318312" y="529399"/>
                  </a:lnTo>
                  <a:lnTo>
                    <a:pt x="348242" y="493065"/>
                  </a:lnTo>
                  <a:lnTo>
                    <a:pt x="373503" y="461954"/>
                  </a:lnTo>
                  <a:lnTo>
                    <a:pt x="386126" y="433047"/>
                  </a:lnTo>
                  <a:lnTo>
                    <a:pt x="399367" y="398894"/>
                  </a:lnTo>
                  <a:lnTo>
                    <a:pt x="409029" y="366950"/>
                  </a:lnTo>
                  <a:lnTo>
                    <a:pt x="416408" y="335189"/>
                  </a:lnTo>
                  <a:lnTo>
                    <a:pt x="418970" y="299343"/>
                  </a:lnTo>
                  <a:lnTo>
                    <a:pt x="418882" y="261912"/>
                  </a:lnTo>
                  <a:lnTo>
                    <a:pt x="413871" y="224010"/>
                  </a:lnTo>
                  <a:lnTo>
                    <a:pt x="407024" y="186815"/>
                  </a:lnTo>
                  <a:lnTo>
                    <a:pt x="398786" y="153122"/>
                  </a:lnTo>
                  <a:lnTo>
                    <a:pt x="385150" y="117551"/>
                  </a:lnTo>
                  <a:lnTo>
                    <a:pt x="367093" y="86033"/>
                  </a:lnTo>
                  <a:lnTo>
                    <a:pt x="353935" y="61078"/>
                  </a:lnTo>
                  <a:lnTo>
                    <a:pt x="320310" y="31662"/>
                  </a:lnTo>
                  <a:lnTo>
                    <a:pt x="294765" y="11700"/>
                  </a:lnTo>
                  <a:lnTo>
                    <a:pt x="269287" y="2459"/>
                  </a:lnTo>
                  <a:lnTo>
                    <a:pt x="253137" y="0"/>
                  </a:lnTo>
                  <a:lnTo>
                    <a:pt x="221674" y="6707"/>
                  </a:lnTo>
                  <a:lnTo>
                    <a:pt x="189586" y="19417"/>
                  </a:lnTo>
                  <a:lnTo>
                    <a:pt x="158630" y="41999"/>
                  </a:lnTo>
                  <a:lnTo>
                    <a:pt x="123963" y="74184"/>
                  </a:lnTo>
                  <a:lnTo>
                    <a:pt x="103882" y="102715"/>
                  </a:lnTo>
                  <a:lnTo>
                    <a:pt x="85644" y="135999"/>
                  </a:lnTo>
                  <a:lnTo>
                    <a:pt x="66249" y="173369"/>
                  </a:lnTo>
                  <a:lnTo>
                    <a:pt x="46669" y="211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7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magazine you have been given. </a:t>
            </a:r>
            <a:endParaRPr lang="en-US" dirty="0"/>
          </a:p>
          <a:p>
            <a:r>
              <a:rPr lang="en-US" dirty="0" smtClean="0"/>
              <a:t>Each person in your group will assume one of the following roles:</a:t>
            </a:r>
          </a:p>
          <a:p>
            <a:pPr lvl="1"/>
            <a:r>
              <a:rPr lang="en-US" dirty="0" smtClean="0"/>
              <a:t>Article inspector</a:t>
            </a:r>
          </a:p>
          <a:p>
            <a:pPr lvl="1"/>
            <a:r>
              <a:rPr lang="en-US" dirty="0" smtClean="0"/>
              <a:t>Cover examiner</a:t>
            </a:r>
          </a:p>
          <a:p>
            <a:pPr lvl="1"/>
            <a:r>
              <a:rPr lang="en-US" dirty="0" smtClean="0"/>
              <a:t>Advertisement guru</a:t>
            </a:r>
          </a:p>
          <a:p>
            <a:r>
              <a:rPr lang="en-US" dirty="0" smtClean="0"/>
              <a:t>Create the customer profile and complete the handout.</a:t>
            </a:r>
          </a:p>
          <a:p>
            <a:r>
              <a:rPr lang="en-US" dirty="0" smtClean="0"/>
              <a:t>Be prepared to share your profiles with the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Consumer M</a:t>
            </a:r>
            <a:r>
              <a:rPr lang="en-US" b="1" dirty="0" smtClean="0"/>
              <a:t>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onsists </a:t>
            </a:r>
            <a:r>
              <a:rPr lang="en-US" sz="2800" b="1" dirty="0"/>
              <a:t>of consumers who purchase goods and services for personal use</a:t>
            </a:r>
            <a:r>
              <a:rPr lang="en-US" sz="2800" b="1" dirty="0" smtClean="0"/>
              <a:t>.</a:t>
            </a:r>
          </a:p>
          <a:p>
            <a:pPr lvl="1"/>
            <a:r>
              <a:rPr lang="en-US" sz="2600" dirty="0" smtClean="0"/>
              <a:t>Usually addresses lifestyles 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AutoShape 2" descr="data:image/jpeg;base64,/9j/4AAQSkZJRgABAQAAAQABAAD/2wCEAAkGBhQQEBQUExQVFRUVFBQUEBUUFBQUFRUUFBQVFRUXFBQXHCYeGBkjGRQUHy8gIycpLCwsFR8xNTAqNSYrLCkBCQoKDgwOGg8PGikkHyQpLywsKiwqLCwsKSwpKSkpLCksLCwsKSwsNCksKSkpLSwsLCksKSkpKSksLCkpKSksKf/AABEIALoBCAMBIgACEQEDEQH/xAAcAAABBQEBAQAAAAAAAAAAAAAAAgMEBQYBBwj/xAA/EAACAQIEAwYEBAQEBQUAAAABAgADEQQSITEFQVEGImFxgZEHEzKhQlKx0SNywfAVYuHxFBaCosIkQ1Njg//EABsBAAMAAwEBAAAAAAAAAAAAAAABAgMEBQYH/8QALBEAAgIBAwMDAwQDAQAAAAAAAAECEQMEEiEFMUETMmFRcZEjQoGxocHhIv/aAAwDAQACEQMRAD8A9wMTOyg4/wBq0wun1P06ecG6MmLDPNLbBWy9gZ58vxNa+tMW85YYT4k0mIDIw8rGTuRuT6bqY/tNjCRsDxBKy5kN5JlGhKLi6Z0RQiZ0QJFCE4J2AwhCEACEIQAIQhAAhCEACEIQAIQhAAhCEACEIQAIQhAAhCEACEIQAIQhACv4vxAUKLOeQ0854jxzjJqVGJNyTPQ/iNxDLTCDzM8cxL3J85NWz2nQ9KoYXlfd/wBEo42KwGNzVJVVDHeFVLPBo7E4rsepdjuMFKygnRtD/SemTwbh3GRScHoQfaeu8G7XYfEKLOA3NWNjFHg8n1jSyU1kjH7l4IoRtaoOxB8jFiWefFCdiYqABCEIAEIQgAQhCABCU3Fu1NHDNlcktzA1t5xrD9tcM/48vmItyM602Vx3KLr7F9CRcLxKnV+h1byMlRmFpp0whCEBBCEIAEIQgAQhCABCEIAEIQgAQhCAHkXxFxl6rDppPOnM1vbeves38xmPd7mKPCPpekh6enhH4Gqx0nMM9tYjENEB7CK+QlKpC6uJPWJp8RZdiZDq1I3nkuRozzuzQYXtZiKf01WHkxl5gfihi6f/ALhPnrMIHjivEmYmsc/dFP8Ag9XwfxlrD61RvcS9wfxgpn66ZHkf3niKvHVqR2S+naWf7a+x9B4T4lYV9yy+Ylth+1WGqbVk9Tb9Z82piiOcdTiLDnHbNefQ8EvbJo+nqeMRvpdT5ER28+ZqPHXXZiPWWmF7cYhNqrj/AKjHbNWfQZftn+UfQ0g8W4ouHps7EaDQcyZ4zR+I2JbT5rfb9o5jeMPUpl6jFjbS5ichYug5N69SSr4KnjfG2q1nYnUkmRKfEyOcp8RVJYxv5pk7T0soRXCNx2Z42y10IJ0InudNrgHqL+8+bOy9S9WfRHBq+fD026oP0tKjw6PM9bxpbZr7E2EISzzoQhCABCEIAEIQgAQhCABCEIAEIQgB4B2yb+K3mZlmM1nbuiVxDDxMytOkzsFUEk6ACT4Pp+Nr0oP4RCrnWLp4KpUHcRm8gZqMPwKlhwHrWd/y/hXz6mJxXadhogCjlaJRbNZ43O2Zl+z2I/8Aif2kKvgalP6kYeakTRt2kq3+qLTtM2zgMOdxB4zWlpl9TJZotWmoq4PD4nYfLfqNj6TPcS4W+HazC4P0sNjMTTia08csfL7CVeOB5DV4tXi3FRykwPFB5fcF+HOOxQDLS+Wh1DVj8sEeCnvH2mu4X8FeeIxA/lor/wCb/tDeiZ9Sw4/dL/Z5pnj+Hos/0qTbcgaDzOw9Z7DiOD4fAKFp4VDp9TKHY+JZgbzNdt+Ps3Da6WVQQq5FAXdh+ETUeu/U9NRfc0JddV1CP5ZVcH7CYuqA4pqqnUM9RBcdRYm81FX4e4h6WUPSB8XP9BJfYrh4w+Do01LZflqxJubs4DG3qToJrqYyqCdD47+slavI5NONJGpLr2pftpfweU4z4S45QSopVPBKgv7MBMtxPglfDG1alUp/zqQD5HYz3v8AxgIdZaUq1HEoUbK4IsyMAQfNTNvHmjN1fI8XXMt/qJP/AAfPPZgfxT5T3/sg98JT8iPvMnxf4XpSZquE0vqaJNx/+ZO3kZreyqZcKi8wO8OYPQjkZnXuMvUtVi1GCLg/PbyuC5hCEyHnwhCEACEIQAIQhAAhCEACEIQAIQhADy34l9m2qMtSmL30PnMvSoU8Gh/FUI1bp4Ca/tr2ntdFOg38TPL8bjC5JO8IRs+gdNjlemisvjt/0Tj8e1Q6mQGaKYxtjMjNychDGNmLaNkzGzVkzqVbS4wmPFRclQZh4/v1lIYqm9pJMZ+H2JmJ4ATWSnSUk1GApganX9p7D2d7E4Th4VgnzKwAvVqakHmVXZNemvjIvw34IyoK9VbMV/hXGoVhfMOhImtxdAkWtqdB/vOHrdRK6xeDy/VNSpZPTx9l3ryNf4so1d7eAvcyN/zMFv3dOXl4yo4gQrEXuQbXG0rKla3rOGuo57pM4+00OO4vSrC1QMfAG0qsbg8HUpNTakcrb5TlPmDbfxlVXxgOwt1MZq4vSZHrc77NfgFE0/C+ICkiUaK6AZUzHMbDqxkXjGPqZirGxFr2PXWZ5MT4x4VrzDkzZJqpMpRRJbEuLd7fUa39+kssBi2DBlJBH97SjktMUSbk8rdNo8WRxZLieicM47nFntfqIxwhR/xeIqg92oURQNiUHfb3NvQzH4bEs5sDYD6m6eA8f0l5wniISqtPKbEat+FDa6KTzLAE+Fp6jSyllSlLwJG3BnZEwWLDjfykq86SGdhOQjA7CcvGquLVdzDsA9CU2N7SJT5iVx7Whtr/AKTG8kUVtZqog1QNyPeZ6nxfNv8AcyWtYMNAD5f1MXqphRajEL+Ye4iwwO0xnafHfJVBTGaozGyqCbi2lwPGXHAKrWU1O6zD6L7G1yD4wWT/ANUG3iy8hCEyknzr2gx5eodeco3MmcRa7m/WQmmVdj6k1SpDbSTw/hL17kWVF+t2NlX16+EjNNDSxqUcPhiy3Q/NZgNQao0XMOdpEmc7VZJRitndlc/Z9WOWniKbvyQgoT/KTvKevRKMVYEMDZgdwZpGxKYxFV6lqyhnDBLAc8pI6dZW8fqZ1oO31tS755nKbAmYrfk0ceWe7bIqDJXCsF86vTp6jO6rpqdTyEizRdgKObiNDwLH1Cm0x5ZbYNr6GbLLbBy+iPfeH4cKiLyVVUeSgAfoI5ximMo95yk3OQOM4o6Tiyyxhhlfk8M+5l+IkAmU2KqaSz4g0z+Lqb89NJ5rHHdJl0R/n3MbxNSzEA38RGudhqTGz0nQUEA8tQ3k2i+kg0Hy6xz/AIi0mUb7ATHqwwSNXfKugH1tyUf1boJHwGCfENp3aYNne3gSQg/E1gdPCbDhnD1VQigBASCL67fUT+I678wR0m/pNDve6fYRJ4dw8KAF0Vdtib6Xzdb738fKzGPdRVUXKqSq1LbXGqgH8wAO2tiedpLx2N+WrZfqC5mP5VAtmb++XQGR8VilWmoUAgjML6lW/Mep1OvWehSpcEl/gcYPmZRobi9uZtYfaaSYLhVbKyt4gzeqJWPJGTcV4A7eVvFOPU6A1Nz0/eSOJ4n5VJm6D9Z57xriICFtWuM1hqYs2XYuDJCG5muXiVSoxAU2GUryVgRe4PMX0i6+AZgxDAEnS42FtveUXY7joqUFUmzDkTc25faNdoe1T4ao2ZqYQCnlQg56mfRmRtrg8rTFGW5cjapi8V2Xdt6i+xMYp9nFQ3NRj5AD7mRuC8ZxGIZmapTKqzrVpBGVqRH0gPez6frJ+Jr9TJaQWdTC0xuM1j+Ni2nkLCIftfQCMVqK+TQpTIJzE2VQB1Oki42j8ylUTMVzoy36XFrzICrUxH/p1NBgtEqDRVgodCAhapbQ9ANjLjEls9G4XjzVUs1J6TAlSrgZtP8AMNxJ1I3qUm3yvp4BgQZnOCYuoqWqp8sKFWmpf5j90al2G9ztLPD4/vC3WWuBNm0hE02uAeoEJsEnzNxMWqMPGQSZtfif2W/4WsKtMH5VTf8Ayt0mFzyoytH0bDqo58anHyKYybgOJqqNSqrmpMb6fUjfmU/0leWjbtB8kZUpqmX2I4zTCBFdnUC2lNUYr+Vn5iUvEccaz5iALAKqjZVGwEjEzkxUaccUYO0dE0Pw/rZeI0D1Yj3UiZ2T+BYsUsTRqE2C1ELHoM1j9iZjyx3Qa+AyrdCS+D6JatYSn4jitZPapcSkxzXPkNZ4vVzklSPHOPJUY+peU2JWWeJO8ralWx2vNfCJor2TW4MbZecKta05hcPUrNlpqSRudlHm2w8t50oQlLsIS1Wwltw3gRezVrhdbIPra1i3kQpzZdyAbS04PwFaZBFqlS2YMfpA3BRTup1U31B6S/wlACza3tYht7jQX8QLi/MTp4dIlzMKIiYQrTuqjRP4YRrLcG4C+FxmF9iSDKHB8SrCrVqAMdXeoe78v5SqclwTmDgk90WsFO+pl/j+MKllBtfQsALKtwpIGxsSPAX1natZaAygA3BJ11LG2rdQes6ceBNDtPGKlJWXXP3jm+prjcn28LSvq4jmdSTt4/tI1bE27x3Ow29ugjAc3ueg9pztdrvRjth7v6JouxVygX30J9bfvPR6P0jyH6TzXCXdlH1Eso8xex+09MQWHpK6Vb3N/APsROL0s1Fh4X9p5ZjMI7H5VIXY3uSdAPEnYT0/jeOFOmR+JhYD9TMZXw+Wj3d6neZudjsJ0M0VJmSEqMsjLhHCrVDtvUIFgD0B56SyxePTF2D1HRdA6gKQwvcjUd06biQq/ArnbyiE7PtfRjMcV9ByLOnhkpuGStVCZy/yQRkLnmTa9j0kqtjwynTfTyJkHD8Ea2rH2k6jwIc2Y+tpk2si0R24hpbwtf2/eJp43kvso0+3nLWjwSmPw389f1lhToqvK3kJagTZT4fCVH5W895dYDhRGpkmidbD1k1DLUUhWWuFPcHtOxGCHd9dITIBB4twlMTSalUF1Yex5EeM8H7Y9i6uAqHQtSP0OBpboehn0ITIuNwaVUKVFDKRYgi4i+UdDRa6Wmdd4vwfLxMSWnqnav4VIAXw75f/AK229Dynm2O4HWpMQ1M+moi3HpMerx5VcWQS05eIq3XcEeYjPz76C5PgJLYpZoruyTeXnBuHKCHqa/lX+plZw3hlVyDkPhpNVgOy9ZtxaJuzUy6uLVI9G4TxNalBGVs1lCtyIIGxHhI+OeOcJ4auGpLT52vUPVjv6Db0kXH4R2PcBPjyHrynk9bjbk9nPJxpJN2UuNrAXlQxeo2VFLHoBf8A2HnNF/gq71GzHmBcC97HM+9s2httcGWdDhdlKqopgagW0a42e2+hKsD0BEz6bp0qufBrtmXwnZfnXbyRTtrlJdugawIGovvLrDVE+Z8kd2y3yoLhNiAxGmdW1U7kS2xOBUI9mKErbNfY2tm152te+9pkMLgVquaalELH5lS4LuCrAsKRJsouAdADZp28eGMFwY2zZGslJAzFRYHWwF76mwHUxjD4wYkEg2QEqU2a4/OeQ8B7xDMlO+cEkruwDFgdCANgPAAbiVQqWUqlwDbMSdTYaZmHgPt5SnwMm43E02y2QZlBykgdy4sQOXLy0963E17G5NyepO/U+8Yq4+2i6+NvLYen92kM1Zy9Trtq24+/1AeZyTc7x0VOZkFsQBzkjDYSrUINsi33canbZd+Y3tORHBkzPhWI0/ZNc+KUn8AzHwG2s2vEe0CU9FIZ9gBsPMzDYBCoIW/e1Y7FgP7H3iOMA01XVu8+XuLctmGx6DQ9OWonptHj9DHt8+RNGg+eal6jMDvrcW03HhbaOYfCZkA6E+xNxKvAuADTZMqhc4HLvEixHXwlz2euzNfawt6aTaXLAQvAiwJ2A+8aPDgAZqwIy+CU+EybKFZkjRI08vOxkpMPYdZdPwRTzgnBAPxGFMRUBLTlQajTSXy8HQb3Mk0sGi7KI6AocPgHbYWlvh+HW+o38JNtOyqA4BCdhGBEjNd7C8cpVMyhuolVxLGC9r6SZOioq2VPFcQXPhMjxPD3a43mnxJLbRqhwUsbkEzBV8nQhJRRiF7KiqbsLy64f2Ppp+Ae011HhgXew+5+0cbKl9Ntyxyi3WXwYpZrKvC8GVdl+0m/IVPqIHhufYesWlU1FurDKRcZTodeo/vadGFAN+huD6bHl/sJO4wubZFrYvU5V3ubtp525addeRlbiMaDURGY99SyEDuKQQLHkLk2A8SOkscZj6dNeoGndBYXJ2vtKf8A5dpub1LZCAqKCWABbMBf6bA7aGYowjHsiW2y3bJTBvYAgA3OhsLbH29BIuM4g1NBkQ5dFDPoByHdvfXQXNt4xRX5NVyzh1I7t+9UB8DsBqfYGNYjibMCF2ueQJ/v7yhE2pURQHYlibEZtxe30pawP93lVi6yGr8xV79gAx8m1C8jrvz9JHq02Ck6E66FraWDanyIPlKzE8KxFQ2aslNb2Iphm/GEN20vYsp9ZLlQEzF8UUE5mzNzAOvqeX6++lVieMg7sAOg2/1iqHZWmB36lRj5qigkPb/vW0tOHcEpjK1Ommpur/XcAqwuTf8AzCaeXFky+50vogKRMQ1TVEZh1tZev1HSTaXCqh+tgvgveN+8BcnTdRtfeaEYLQX6gEX/AA94b9crfaLqPTTTck3sO81/ADXeGPRYo91YijFWhQLXYKVBLX1ewueexsy9NpacLxaupZu4QbsGuLBhdb3A5G8qeLYOpd3YD5bHKtMKC3f+pm1tcsBc72t0k/AmlQRDl7xs1TMSzqSut79LW8puqEYqkItsLig+lMaLoWIIA/lG52+0brOUrq3zMy5CCvMsegGgG0rqOJtcU+6GJO9ze5Nh0Gu0mcOw6l7vcgctr+saQywwCPXbXRRueQ/czWcNsCAosACB/r6yiXEXsAAqjYDQS64foRM8VRDZbCKBiBFCWIUIoRIihGARQiYoQAIQhAYQhCAFHQVlUqSLcrXMjVuGhjc5j9pYVLmMZiNCdOttRMLMljSYQLsqj7n7yKmNBqZH7t75QSO8Ba+nLU6dZKFSzG73H4baHyNpFCqGYkZr6jMASD5nlJsCQ2RTuPLfXyGsYxGWsjBVJ5X0AuOoO/kRCnVyAhRodRrtfp4RGZiSQLFvqsN4gK7A4eoKlQEhSSGZQLjbVhc7nT2GkRi6X8RHL5l1zq+vgLKOd9fSWb4Ko25Pqf2jQ4MB9Tew/qYVYIg4rGhgVC3Ui1joLekhrTqMuitlUXsqm1teQ3mgTBU02UeZ1P3jtPFkbdNI9o2jIPXQVEVr5GKhmyuti9wqi676C97WuOssm4eo22G/jsR7FR95JxlVPmF3B1XKwsCLg6N/fSVfEHpPTZVsjHRWCnlsdB4SWiUzq4JQLG2hOx0K94AH/paxkDirU0pVCGOoJtTZc5tl7qX2JygRVOqiUwGCs4GpKmxOu5IkHirpVC2uuXNsFFwRlN7+d9uUlDKwYSpWUXpVms2YI7FVAtbL8x8zEasbkb9JZYPHtRK0XsGZhl1LhVe5UX0uBa1/8wi34qSAALWI1J1Ngb5vCQ6/Fbm+YZuWUd4jcDu62lCLuuQCA7nUXtfKpta+3nzMp8JifkPUYNnBJsLabkrcnmBcadZBd2a9kdvFu7+tz9oujweq57zZR+VB/wCR15RJMB7FcXbZmsDfujc33A5n/WN0FqVPpXKOran0Ueu55y14f2aC7Lr1OpPqZdYXhHUS1ElsqOHcJAObVm/MxuR5ch6S9o4WwvJlPhu0lphJSQiHSPL3l7w9LkdBvIlHA5joJeYbDBFtLSEOCKAhadAlgdE6IARVoAFp2EIDCEIQAIQhACDa8balH7RDiQMiPhAfCMNhCJPbactFRSkV/wAszqkiS2URlqfSFFbkyOarRpqpkhjaNM0Q0RXczlFCbx8iSMCuphQ5PgqsbgWYbSjr8FrHbIRyuCNPQzb1EvI5pSfTMVmFfs9iT+KmPGzH9TA9k6rb1bfyqB95timsBShsFZjV7EIT32Z/5jp7bSww/Zimg0W39+E0Ap2i8srahWVVHgyAbSSvD1Gwk9aUWEjoCKuH8IpaMkwjENqkUFi7RQEQErAaSfK/DbyxEqIBadEIASgOwhCAHYQhAYQhCABCEIAMlY01OPQMVCIxiSseqCMxDGr20ibXnW39YpogGmSMvRkhec48B2QmomO4TQmOGIG8B7rQ/UFxI/y9fCSDG2gSNlZwCdMDADhE5lnDCAhd5285OxAdCzuWE7ARy07aE6YCHsONZMoVbkjpaQaZkjAfi9JSGiZednBOyhhOzk7ADsIQgMIQhAAhCE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58863"/>
            <a:ext cx="3143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15" y="3352801"/>
            <a:ext cx="3371236" cy="237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Market (B2B)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Includes all businesses that buy products for use in their operations.</a:t>
            </a:r>
            <a:endParaRPr lang="en-US" sz="2800" b="1" dirty="0"/>
          </a:p>
        </p:txBody>
      </p:sp>
      <p:sp>
        <p:nvSpPr>
          <p:cNvPr id="4" name="AutoShape 2" descr="data:image/jpeg;base64,/9j/4AAQSkZJRgABAQAAAQABAAD/2wCEAAkGBxIQDxAQDw8QEA0PEBEQDw0MEBAQDw0QFBEXFhQRFRUYHCggGBomHBQUITUhJSksLi4uFx8zODMtNygvLysBCgoKDQ0OGxAQGCslHyI3Nyw3NzAsNzcvLzM3NzU3NC83MjcsLzcrNC4yNy82Kyw1NCw3LDc3LC8uLDQsLDAvLf/AABEIAMIBAwMBIgACEQEDEQH/xAAcAAEAAQUBAQAAAAAAAAAAAAAABQECBAYHAwj/xABIEAABAwICBQYLBQUGBwAAAAABAAIDBBEFEgYTITFRB0FhcYGRFBUiIzJCUnKxwdElc5Khs1Nio7LCFkNjZIKiNESDw+Hw8f/EABsBAQACAwEBAAAAAAAAAAAAAAABAwQFBgIH/8QAKxEBAAICAQICCQUAAAAAAAAAAAECAxEEITEFEgYTI0FCUWFx8DORscHh/9oADAMBAAIRAxEAPwDuKIiAiIgIiICIiAiIgIiICIiAiIgIiICIiAiIgIiICIiAiIgIiICIiAiIgIiICIiAiIgIiICIiAiIgIiICIiAiIgIiICIiAiIgIiICIiAiIgIiICIiAiIgIiICIiAiIgIiICIiAiIgIiICIiAiIgIiICIiAiIgIiICIiAiIgIiICIiAvGqqWxi7uc2AG8ley1vTCYsMFv8T+lBnSYu4box2u/8LwdjT/YZ25j81DUuIX2OUxT0IkGa9gg0nSrTzF6MOezDaeaAXOvgfLJlHF7LAt693SoLCuWSWoytdJFDO421fgrMl/vZKlre+y6wMLb7SxRozSBxdqIM5Ny7VR5ieJNt6DnmKaeYi0ARVNAyS+1tdLh8Qy9GrqnG+5YuHcqVW17o6uM1JsCx+CATs322uEhF9m7fuXV4sLgZ6LGt91oHwXt4PGEGtYFpJJUM1jWVUNjbV10Jjcdm8B28dIK2CnxvmkYfeZtHcV66uMeqFXNGPVCDMgqmP8AQcD0biOzevZQ887APRFxuI2EHiCs7C6nWwsed5BB62ktJ/JBlIiICIiAiLAxiq1bWDdrJAy42EDK5x/Jtu1B6VeIMj2E3d7DNp7eHaoeoxWR58nzbeDdp7T9Fnxujt6IV9oz6oQaRpNpm6iabMq6mYi7Yqdkrm9GaS2Vo7z0Ln9JyjY1PK8+EUtFECLMrhFE0C/otMvlOP8A7sXd9VHwCp4PGg5k7lBnaP8AjqZ558s2EG/fUsUBU8tlWyfVxinkYNjnzRZfKvuBhlkDh0hdpdQRHeB2q0YZEN2zq2IIPR7SWqngbLPHAwv2sEJlcHN4kPa0tN+bapVuMyeyzuP1XucMZxXhV0YjaXA3AQZdPityGvaG5iACDsudyk1z2SuLpowN2sZ/MF0JAREQEREBERAWncpkzoqYSsALo2zOaHbiRHmAP4VuK1HlNZeiPTrB3wvQaDoppNHXRl7AWSMIEsTiCWE7iDztNjt6CulYTP5oLhGhlB4JU0jmPJjxCiLnNd6srGteezh1ldswh3mggkzMrTMvAuWvafTvZhda+J745GQ5myRuLHtIc3aCNo2XQbPrD0rzfUAbyB1my+URi1bO4M8Jq5nvNms100jnk7gBe5KzRojicozGiq3feMeD3O2oPp/XX2g3HEbl5ulXyzQYrWYfN5uSanljdZ8TszRf2XxnYeohfQWimP8Ah1FDU5cr3giRg3NkaS11ugkXHQQgmqibYVM6KOvSM9+X9Vy1aqm2FTOA4rFTYZ4RUPyQxulLnWJ3zOAAA3kkgW6UTETM6htCLnzuV2hvshrD0iOEA98iz6TlEp5Y9a2nqGxbfOSuo4wLbNzpgfyVcZaT2ll28P5VY3akxH1bki1Kl0/ppXBkTJJJDuYx1Pc9V5LLGxTlJgpXBk9JWRuIuAW07rjjcSlT6ymt7ea8LkTbyRXr8vf+zdlr+lz7Cm++P6T1FYPynUNTMyG08L5HBjDUMYGOeTZrbtcbXOzas3Th9hS/fO/TKmtotG4lVmwZMNvLkrMSpFNsV1RXMiaXyyMjjFrvlc1jBc2Fydm8gKPgl2LWOVp/2NU9LoP12L0qbpDjED/QqYHe5NG74FZbKgHc4HqIK+RsMw6WplbDTxmSZ98sbbAusCTv6AVLTaIYnAC40VU0DaXRsc63T5F0H1PrSmtXzJo1yhV9C8eefPAD5dNVOc8Ec4a47WHq2dBX0Ng2Kx1dPFUwkmKZge2+9vMWnpBBHYglxMsTF5vMu6lcHLDxp/mXdSDQsKx9kmLRULQS9rmOfJuDXaxnkAc+w3uu1r5/0PoG+PIqgEl8lVUtcPVDYZI2i3bdfQCAiIgIiICIiAtZ5QWXo/8AqW743j5rZlr+nDb0Z6JIz3m3zQfPOiOMmpqMOg1eU0bJw54Nw9his025jsXcsGd5sLiOjNE2mOHVTCWmofNSVDd4ec8gY4cD5Db9Q6V2fBX+bQSZcoDTvbhdeP8AKy/k2/yUyXKF0x24dXDjST/pOQfP2hcmXEqE/wCagHfIB819KVFdGwXfLGwDeXva23eV8qQxuc5rWAue5waxrdrnOJsAOm62CLQTEnbqKUe+WM/mIQZPKfikNViUklOQ+MMjjMrPRle1ti4HnG5t/wB1dS0BoH0mGwRyjLK7NK5h3szuuGngcuW443XFpaeqw2oYXxmGoZ5bNayOQdDhmBaetdd0P0p8YU5c9obPEQyVrfRdcXa8DmB27OIKCZxGqsCo/SWsJwCkjBsZq2Yu6WRvlNvxFi88Tk2FRukLvsjDfv6/9UKrPOsc6bDwqtbczHFu22rCHpUrhuKCBoApaSRwN9ZURvkef91u4KIzLJoKKWofkgjdI/fZgvYcSdwHSVqK+bfR9DzRgmntI6ffSbl0pmcLZImt9mF9VE3uZKAoetlEpB1ccZ53MdM4v6y97lLSaFVwbfUg/utkjLu661+ZjmOLXtc17TZzXghzTwIK939b8X8MfjTwZn2Gp18rf6CMghzXWc0hzTwcDcFdo00xIS0uGzjdMRJ+KG/zXFMy6hj7vsnBPcb+isnhTO5hovSelPLjtEdesJGjqLgKA5VpPsiccXw/qj6LNw+XYFDcqcn2VIOMsP8AMT8lsHIufclUzGYtA+R7WMDZvKkcGtBMTgNp619BMxCIi4miIG0uEjLDtuvl3BsJmrJRDTszylrnBpc1uxoudpNlK1GgmJRgl1FKQN+rySHuYSUFvKDUwy4pVyU5a6F0gs6O2R7gxoe4W3guDjfnXbOSinfFg9MHggv1krQeZj5CW9429q4NgNVDT1LXVlKaiJjrPgc50ZDg4bSOe1j5J2HcV9K4RiUVTBHPTuDoZG3YQLWA2FpHMQQRbmsgkw5YOOP8y5ZAco/Hn+aKDnvJlXCXG3QlttRNVFp9ovqHPcT3MHYV39cI5LqJgxaCRrbSStrpJHe155wZ3Bq7ugIiICIiCl1S68nPXm6VBkZlB6ZOvRS9BjP8RqzX1Kh9IpdZTTMG1xYco4uBzAfkg+d6bGjnp6LJZ0OJB7ZL72651wRxu4rt+Cv8hc9kwWCaoiq7ETRkOOWwEpHo5xxHHoW8YNJ5JQTBeozSTyqKrHGlnH8JyyzIsLF3Xp6gcYJR3xuQfOuAOtWUp4VEJ/iNX0rM+1ydg4nYF8y0tFM+xiileQbh0THusRzggKTGjmIzm7qWqcfana9v5vsg2TldxeGeaCOF7ZHQCTWPjIc1pcW2ZcbCRlN+F168lEJEdVJ6rnRsHS5ocT/O3vUbhXJzUvINSWU8fOMzZJSOgNNh2ldEpKOOmhbDC3LGwWHOSedxPOSgxcRdsKw8fP2Rh3RU1w/3gr2r3bCsDGpr4bRt9mpqj3kKrP8Apy2HhU65mP7tcuui6PYpBRYSZWOjNQ/OSwkZ3TZi1jSN9gLHquedc3uvWmgfK9scbS+R5s1rdpJWtx3mk7iHZ83j15NIre2qxO5+sR7m2aPaW1jquJr5TKyWRrHRuDbWcbEtsPJtv2cFncqcDA+nlFhI8Pa629zW5cpPVchZGEYTBhcfhNU8Ge1m22hhI2sjHrO5r/AXWm6R426smMjhlYBljjvfI36neVffdcflvPWWr48Uzc2MvHrqlY1MxGomfz87I266bpDJ9l4IP8G/dCz6rl91v2L1OaiwlvsQf9uNTw+8q/SOd46feWdQP2BQvKi/7MI4zxf1KSon7AsPTTC5aykEMGUv1rH2e7KLAO5+0LPco0nkjcBiYJIAEEu0kDmAXc2P2X5uPMvn2TQLEG/8tmHFksJ/qusSbROvZsNFUEHfq43SA/hugk+VKpilxSZ0Ba4BsbZHx2IdK1tnbRvO4di3/kUkd4vlBJyiqfkvuHm4ybdq51hOgNfO5odAYIyfKkqfIyjjl9I9gXa9HsLjoqaOmiuWxg3cd73k3c89Z+SCcD1HY8/zfaFkCRRmPyeb7UGr8ilQ6avdKRZkUboWdNg9z3dpkH5LugeuQ8mdGyldlafJiiylx3ySPILnfke8LpUVZfnQSuZVusFk69myoMm6LxzqqDEkesSWVZT2rGkjQRtTOVAYmXOBFzY8CtkmgUdUUZPMg5vVQOpXk7XQONzfaYyefqWy4JVAt2FZtfheYEFtweZalPSVNE46qF8sJ9Rg8pnVxCDcXVC83VIWmeOap3o0VRf95ob8SmfEX+jTBn3kgHwug251WOKx5KwcVrYwrEX73wx9Wd5+S9G6K1TvTq3dUcYHxJQSs1e3iFH1GJN9od6tboTf05p3/wCvL8AvQaEwjewu99znfEoIOvxiIA3kb3qPxCua+nhY03yukf0eVtW2HRiNnoxNH+kLW9JqAxNBDbNabkAbgR/8VeWN0mIZfAvFOTS1u20LddI0CoomU4nFnTS5g5+8saHECMcNwJ6+pcr8LbxVza4Dc63UVhYomlt6dPzrU5OL1cZIj+/p3dPxfRZ9VIZJask+q0ReTG3maBmWr6SaP+BiM64SB5ItlyOFhvtc3C1nxh++e8q11aDvdfrK9XiLfD1Vcab4piJzxNY92ohl3WwT4szUUwc62qY1pvssMgB+AWqsqA4gN2uOwAc5W84bgYkY0PYHANG8XF7KzjUmJnbD8b5FMlaRWd911HijLCzx2EKVhxFvtBYv9jYXf3QHu3HwQ6DR+qZW+7I5ZbnkvHXt4rIZWjiteOhTx6FTO3rLXfELzOitW30Ksn34wfgUG1tqxxV4qhxWnHBsRbulhf1h7fqrdVibd8Mb/ck+oQbsKgcVE6R1YEY5zfYBzngtf8MxAb6GQ+65h+akMMw2qneJKiIxhvoxnbt4lBkYLRlgDj6b9rj8ltlFI7isamw5wtsUrT0hHMgzKeUrOikWJDCsuONBkB6KgaiD3LF5uiWVZUyoMJ0C83Uw4KQyqmRBFupRwVjqIcFKGNV1aCFdhreAVviwcFOatNWgg/Fo4Kvi8cFM5VTIgh/F44Khw8cFM5FURoIJ2GjgsabBWO9JgI6QCtn1KtMKDTX6LQH+5j/A36Kz+ysP7GP8Dfotz1KuFOETppP9lYf2Mf4G/RXDRWH9jH+Bv0W56gIYAiNNSi0ahabiJgPEMas2LCgNwHctg1Ku1KCEbhw4K4YeOCmtUqOjQQ/gA4J4vHBS+RMqCH8XDgq+LRwUwGK7VoIduHDgvVtGBzKT1aGNBgNpuhejadZjY1dkQYrYl6NjXvlVcqDxyIvayIL0sqqiClksqog8yrgEI+CqECyWVUQeJC9AFaUugq8KjAivagWVpCvVpQhbZVCorgNih6LXVtlUKrkFtldZWq9SiSyteFerXohRgVcqtCZkFpC9AFaAvRBSyo4K5Ucgo0KtkaqoKWVUVUFEVUQEREBERBY5VbuVSiAiIg8yrwrClkFz0YqBqvAQFRyqiDzVQVflTKidrcyor8qZUNvNeiZUQkVr1cqOCIUYqkK3KqWKACvRWBqvQFRyqiAFVEQEREBERAREQEREBUVUQURVRBRFVEFEVUQEREBERAREQEREBUVUQURVRBRFVEFEVUQEREBERAREQEREBERAREQEREBERAREQEREBERAREQEREBERAREQEREBERAREQEREBER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3" y="354688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90" y="2468488"/>
            <a:ext cx="4970897" cy="414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47729"/>
            <a:ext cx="8042276" cy="434340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A company’s percentage of the total sales volume generated by all companies that compete in a given market. </a:t>
            </a:r>
            <a:endParaRPr lang="en-US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55" y="3197783"/>
            <a:ext cx="3197239" cy="33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#1: Try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43" y="1837508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Give 5 examples of goods and/or services in the consumer market</a:t>
            </a:r>
          </a:p>
          <a:p>
            <a:pPr lvl="1"/>
            <a:r>
              <a:rPr lang="en-US" sz="2600" b="1" dirty="0" smtClean="0"/>
              <a:t> </a:t>
            </a:r>
          </a:p>
          <a:p>
            <a:pPr lvl="1"/>
            <a:r>
              <a:rPr lang="en-US" sz="2600" b="1" dirty="0"/>
              <a:t> </a:t>
            </a:r>
            <a:endParaRPr lang="en-US" sz="2600" b="1" dirty="0" smtClean="0"/>
          </a:p>
          <a:p>
            <a:pPr lvl="1"/>
            <a:r>
              <a:rPr lang="en-US" sz="2600" b="1" dirty="0"/>
              <a:t> </a:t>
            </a:r>
            <a:endParaRPr lang="en-US" sz="2600" b="1" dirty="0" smtClean="0"/>
          </a:p>
          <a:p>
            <a:pPr lvl="1"/>
            <a:r>
              <a:rPr lang="en-US" sz="2600" b="1" dirty="0"/>
              <a:t> </a:t>
            </a:r>
            <a:endParaRPr lang="en-US" sz="2600" b="1" dirty="0" smtClean="0"/>
          </a:p>
          <a:p>
            <a:pPr lvl="1"/>
            <a:r>
              <a:rPr lang="en-US" sz="2600" b="1" dirty="0"/>
              <a:t> </a:t>
            </a:r>
            <a:endParaRPr lang="en-US" sz="26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2" y="457200"/>
            <a:ext cx="8229600" cy="1143000"/>
          </a:xfrm>
        </p:spPr>
        <p:txBody>
          <a:bodyPr/>
          <a:lstStyle/>
          <a:p>
            <a:r>
              <a:rPr lang="en-US" dirty="0" smtClean="0"/>
              <a:t>Activity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Choose a company </a:t>
            </a:r>
            <a:r>
              <a:rPr lang="en-US" b="1" dirty="0" smtClean="0"/>
              <a:t>(below) in </a:t>
            </a:r>
            <a:r>
              <a:rPr lang="en-US" b="1" dirty="0"/>
              <a:t>the industrial market and list 5 goods and services they need to purchase to survive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Taco Bell, Chase Bank, a Bakery, Dell HQ, Fashion Designer</a:t>
            </a:r>
            <a:endParaRPr lang="en-US" b="1" dirty="0"/>
          </a:p>
          <a:p>
            <a:r>
              <a:rPr lang="en-US" b="1" dirty="0" smtClean="0"/>
              <a:t>Goods			| 		Services</a:t>
            </a:r>
            <a:endParaRPr lang="en-US" b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3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8643" y="379142"/>
            <a:ext cx="8042276" cy="2134221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Activity #3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>Lifestyles</a:t>
            </a:r>
            <a:r>
              <a:rPr lang="en-US" dirty="0" smtClean="0"/>
              <a:t>- </a:t>
            </a:r>
            <a:r>
              <a:rPr lang="en-US" sz="2500" b="1" dirty="0" smtClean="0"/>
              <a:t>Indicate 3 lifestyles and explain the needs and wants for each of the lifestyles.</a:t>
            </a:r>
            <a:br>
              <a:rPr lang="en-US" sz="2500" b="1" dirty="0" smtClean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482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625</TotalTime>
  <Words>1025</Words>
  <Application>Microsoft Office PowerPoint</Application>
  <PresentationFormat>On-screen Show (4:3)</PresentationFormat>
  <Paragraphs>162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Thatch</vt:lpstr>
      <vt:lpstr>Fundamentals of Marketing</vt:lpstr>
      <vt:lpstr>Do Now:</vt:lpstr>
      <vt:lpstr>Market </vt:lpstr>
      <vt:lpstr>Consumer Market</vt:lpstr>
      <vt:lpstr>Industrial Market (B2B)</vt:lpstr>
      <vt:lpstr>Market Share</vt:lpstr>
      <vt:lpstr>Activity #1: Try it out</vt:lpstr>
      <vt:lpstr>Activity #2</vt:lpstr>
      <vt:lpstr>      Activity #3 Lifestyles- Indicate 3 lifestyles and explain the needs and wants for each of the lifestyles. </vt:lpstr>
      <vt:lpstr>Target Market</vt:lpstr>
      <vt:lpstr>Target Market (cont’d)</vt:lpstr>
      <vt:lpstr>Brainteaser: How much do millennials spend annually on coffee?</vt:lpstr>
      <vt:lpstr>Work Together</vt:lpstr>
      <vt:lpstr>DO NOW</vt:lpstr>
      <vt:lpstr>Marketing is Customer Focused </vt:lpstr>
      <vt:lpstr>Customer Profile </vt:lpstr>
      <vt:lpstr>Think about it</vt:lpstr>
      <vt:lpstr>Customer vs. Consumer</vt:lpstr>
      <vt:lpstr>Think about it</vt:lpstr>
      <vt:lpstr>Mass Market </vt:lpstr>
      <vt:lpstr>Market Segmentation </vt:lpstr>
      <vt:lpstr>Work Together</vt:lpstr>
      <vt:lpstr>Closure</vt:lpstr>
      <vt:lpstr>The Marketing Mix</vt:lpstr>
      <vt:lpstr>The Marketing MIX</vt:lpstr>
      <vt:lpstr>4 Ps- PRODUCT</vt:lpstr>
      <vt:lpstr>4 Ps- PRICE</vt:lpstr>
      <vt:lpstr>4 Ps- PLACE</vt:lpstr>
      <vt:lpstr>4 Ps- PROMOTION</vt:lpstr>
      <vt:lpstr>Today’s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Marketing</dc:title>
  <dc:creator>Peter</dc:creator>
  <cp:lastModifiedBy>Jenna Scelfo</cp:lastModifiedBy>
  <cp:revision>59</cp:revision>
  <dcterms:created xsi:type="dcterms:W3CDTF">2013-10-06T23:41:50Z</dcterms:created>
  <dcterms:modified xsi:type="dcterms:W3CDTF">2019-09-20T12:34:22Z</dcterms:modified>
</cp:coreProperties>
</file>