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7" r:id="rId19"/>
    <p:sldId id="268" r:id="rId20"/>
    <p:sldId id="269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311" r:id="rId32"/>
    <p:sldId id="287" r:id="rId33"/>
    <p:sldId id="288" r:id="rId34"/>
    <p:sldId id="289" r:id="rId35"/>
    <p:sldId id="307" r:id="rId36"/>
    <p:sldId id="290" r:id="rId37"/>
    <p:sldId id="291" r:id="rId38"/>
    <p:sldId id="310" r:id="rId39"/>
    <p:sldId id="292" r:id="rId40"/>
    <p:sldId id="305" r:id="rId41"/>
    <p:sldId id="306" r:id="rId42"/>
    <p:sldId id="302" r:id="rId43"/>
    <p:sldId id="303" r:id="rId44"/>
    <p:sldId id="304" r:id="rId45"/>
    <p:sldId id="295" r:id="rId46"/>
    <p:sldId id="313" r:id="rId47"/>
    <p:sldId id="296" r:id="rId48"/>
    <p:sldId id="312" r:id="rId49"/>
    <p:sldId id="297" r:id="rId50"/>
    <p:sldId id="298" r:id="rId51"/>
    <p:sldId id="299" r:id="rId52"/>
    <p:sldId id="300" r:id="rId53"/>
    <p:sldId id="301" r:id="rId5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0CB6A62-7A1C-49B0-9642-D4C9E711C40B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1CD1122-EBF0-4B07-9C20-E204DAD1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85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8672BE-DEF0-4A57-A517-8AB293600E4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14F3140-406C-4E60-8C24-98795AD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3140-406C-4E60-8C24-98795ADDBE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3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Sleep/</a:t>
            </a:r>
            <a:r>
              <a:rPr lang="en-US" baseline="0" dirty="0" smtClean="0"/>
              <a:t> Oxygen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3140-406C-4E60-8C24-98795ADDBE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FACDE2B-97D9-46AD-A98F-5A8BD53919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3CF377-20D7-4E92-89C4-2DC83CE98C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tegicbusinessinsights.com/vals/presurvey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source=images&amp;cd=&amp;cad=rja&amp;docid=mgpJDpVC592gmM&amp;tbnid=Mx5zsVQSDUsY9M:&amp;ved=0CAgQjRw&amp;url=http://www.xtremeimpakt.com/index/Capabilities/Strategic-Services/Consumer-Segmentation/Psychographics&amp;ei=gcihUr_NNonOsASMpICQCg&amp;psig=AFQjCNFXzvG2oosTFtgy8LmLpREvpJAIuQ&amp;ust=138642073792882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xiyHHrpHAV26M&amp;tbnid=LEd2SXybB-UgcM:&amp;ved=0CAUQjRw&amp;url=http://www.mommyluvs2save.com/2013/10/walgreens-trix-cereal-only-1-25box/&amp;ei=RrqlUsueJearsQS03oGYDA&amp;psig=AFQjCNGNdTZ1ouqEurYlWvVPwJh5I-dlhg&amp;ust=13866791283976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.com/academy/lesson/understanding-the-consumer-decision-making-process-a-marketing-must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 Behavior and 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Do now:	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</a:t>
            </a:r>
            <a:r>
              <a:rPr lang="en-US" dirty="0"/>
              <a:t>about your most recent purchase. Why did you make that purchase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this a frequent purchase?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Do Now: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 Who </a:t>
            </a:r>
            <a:r>
              <a:rPr lang="en-US" dirty="0"/>
              <a:t>has a punch card to </a:t>
            </a:r>
            <a:r>
              <a:rPr lang="en-US" dirty="0" err="1"/>
              <a:t>Swirlz</a:t>
            </a:r>
            <a:r>
              <a:rPr lang="en-US" dirty="0"/>
              <a:t> World, Crave, Dog Groomer. </a:t>
            </a:r>
            <a:endParaRPr lang="en-US" dirty="0" smtClean="0"/>
          </a:p>
          <a:p>
            <a:pPr lvl="1"/>
            <a:r>
              <a:rPr lang="en-US" dirty="0" smtClean="0"/>
              <a:t>Why</a:t>
            </a:r>
            <a:r>
              <a:rPr lang="en-US" dirty="0"/>
              <a:t> </a:t>
            </a:r>
            <a:r>
              <a:rPr lang="en-US" dirty="0" smtClean="0"/>
              <a:t>do you have one?</a:t>
            </a:r>
          </a:p>
          <a:p>
            <a:pPr lvl="1"/>
            <a:endParaRPr lang="en-US" dirty="0"/>
          </a:p>
          <a:p>
            <a:r>
              <a:rPr lang="en-US" dirty="0"/>
              <a:t>What kind of features are necessary </a:t>
            </a:r>
            <a:r>
              <a:rPr lang="en-US" dirty="0" smtClean="0"/>
              <a:t>(for you) when </a:t>
            </a:r>
            <a:r>
              <a:rPr lang="en-US" dirty="0"/>
              <a:t>you buy a car? </a:t>
            </a:r>
            <a:endParaRPr lang="en-US" dirty="0" smtClean="0"/>
          </a:p>
          <a:p>
            <a:pPr lvl="1"/>
            <a:r>
              <a:rPr lang="en-US" dirty="0" smtClean="0"/>
              <a:t>What does this say about who you are?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Behavioral </a:t>
            </a:r>
            <a:r>
              <a:rPr lang="en-US" b="1" dirty="0" smtClean="0">
                <a:solidFill>
                  <a:srgbClr val="FFC000"/>
                </a:solidFill>
              </a:rPr>
              <a:t>Segmentation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egmenting </a:t>
            </a:r>
            <a:r>
              <a:rPr lang="en-US" dirty="0"/>
              <a:t>a market based on the way customers use a product or behave towards a product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ehavioral </a:t>
            </a:r>
            <a:r>
              <a:rPr lang="en-US" dirty="0"/>
              <a:t>variables </a:t>
            </a:r>
            <a:r>
              <a:rPr lang="en-US" dirty="0" smtClean="0"/>
              <a:t>include:</a:t>
            </a:r>
          </a:p>
          <a:p>
            <a:pPr lvl="2"/>
            <a:r>
              <a:rPr lang="en-US" dirty="0" smtClean="0"/>
              <a:t>features desired</a:t>
            </a:r>
          </a:p>
          <a:p>
            <a:pPr lvl="2"/>
            <a:r>
              <a:rPr lang="en-US" dirty="0" smtClean="0"/>
              <a:t>usage rate</a:t>
            </a:r>
          </a:p>
          <a:p>
            <a:pPr lvl="2"/>
            <a:r>
              <a:rPr lang="en-US" dirty="0" smtClean="0"/>
              <a:t>brand </a:t>
            </a:r>
            <a:r>
              <a:rPr lang="en-US" dirty="0"/>
              <a:t>loyalty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80/20 Rule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80/20 Rule-</a:t>
            </a:r>
            <a:r>
              <a:rPr lang="en-US" dirty="0"/>
              <a:t> 80% of sales come from 20% of the customers. </a:t>
            </a:r>
          </a:p>
          <a:p>
            <a:pPr lvl="1"/>
            <a:r>
              <a:rPr lang="en-US" dirty="0" smtClean="0"/>
              <a:t>Marketers </a:t>
            </a:r>
            <a:r>
              <a:rPr lang="en-US" dirty="0"/>
              <a:t>often segment the market based on how often the customer uses or </a:t>
            </a:r>
            <a:r>
              <a:rPr lang="en-US" dirty="0" smtClean="0"/>
              <a:t>buys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P</a:t>
            </a:r>
            <a:r>
              <a:rPr lang="en-US" u="sng" dirty="0" smtClean="0"/>
              <a:t>roduct usage rate- </a:t>
            </a:r>
            <a:r>
              <a:rPr lang="en-US" dirty="0"/>
              <a:t>heavy, moderate, light, nonuser.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Brand </a:t>
            </a:r>
            <a:r>
              <a:rPr lang="en-US" b="1" dirty="0" smtClean="0">
                <a:solidFill>
                  <a:srgbClr val="FFC000"/>
                </a:solidFill>
              </a:rPr>
              <a:t>Loyalty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value of a brand is related to the 80/20 rule. Because of this- marketers often segment the market based on degree of loyalty. </a:t>
            </a:r>
            <a:endParaRPr lang="en-US" dirty="0" smtClean="0"/>
          </a:p>
          <a:p>
            <a:pPr lvl="2"/>
            <a:r>
              <a:rPr lang="en-US" dirty="0" smtClean="0"/>
              <a:t>Ex</a:t>
            </a:r>
            <a:r>
              <a:rPr lang="en-US" dirty="0"/>
              <a:t>: airlines, department stores, punch cards,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What is your buying behavior?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SRIC- BI Consulting Business Intelligence exam- VALS </a:t>
            </a:r>
            <a:r>
              <a:rPr lang="en-US" dirty="0" smtClean="0"/>
              <a:t>Survey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Google: Strategic Business Insights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-VALS Survey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www.strategicbusinessinsights.com/vals/presurvey.shtml</a:t>
            </a:r>
            <a:endParaRPr lang="en-US" dirty="0" smtClean="0"/>
          </a:p>
          <a:p>
            <a:pPr lvl="1"/>
            <a:r>
              <a:rPr lang="en-US" dirty="0" smtClean="0"/>
              <a:t>-Click “Take the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Closure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 What was your result? 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Q. Do you agree?</a:t>
            </a:r>
          </a:p>
          <a:p>
            <a:endParaRPr lang="en-US" dirty="0" smtClean="0"/>
          </a:p>
          <a:p>
            <a:r>
              <a:rPr lang="en-US" dirty="0" smtClean="0"/>
              <a:t>Q. What does your result tell you about yourself as a consumer?</a:t>
            </a:r>
            <a:endParaRPr lang="en-US" dirty="0"/>
          </a:p>
        </p:txBody>
      </p:sp>
      <p:pic>
        <p:nvPicPr>
          <p:cNvPr id="1026" name="Picture 2" descr="http://t3.gstatic.com/images?q=tbn:ANd9GcQy16E-xw6zL6WEGLeW5xCc0QfmTsiVoCfX-91mBSw52djNJMAiz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1023"/>
            <a:ext cx="2101401" cy="32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examples of social influences?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7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influences: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categories of influences on consumers: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US" dirty="0"/>
              <a:t>psychological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US" dirty="0"/>
              <a:t>social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US" dirty="0"/>
              <a:t>situational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I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nfluences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/>
              <a:t>T</a:t>
            </a:r>
            <a:r>
              <a:rPr lang="en-US" b="1" i="1" u="sng" dirty="0" smtClean="0"/>
              <a:t>he </a:t>
            </a:r>
            <a:r>
              <a:rPr lang="en-US" b="1" i="1" u="sng" dirty="0"/>
              <a:t>influences that come from within a person</a:t>
            </a:r>
            <a:r>
              <a:rPr lang="en-US" b="1" i="1" u="sng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Our </a:t>
            </a:r>
            <a:r>
              <a:rPr lang="en-US" dirty="0"/>
              <a:t>needs are responsible for many of our purchases.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i="1" dirty="0"/>
              <a:t>need is a lack within a person that must be filled.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 What are the characteristics of people who drink </a:t>
            </a:r>
            <a:r>
              <a:rPr lang="en-US" dirty="0" err="1"/>
              <a:t>R</a:t>
            </a:r>
            <a:r>
              <a:rPr lang="en-US" dirty="0" err="1" smtClean="0"/>
              <a:t>edbull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a motive?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/>
              <a:t>B</a:t>
            </a:r>
            <a:r>
              <a:rPr lang="en-US" i="1" u="sng" dirty="0" smtClean="0"/>
              <a:t>uying </a:t>
            </a:r>
            <a:r>
              <a:rPr lang="en-US" i="1" u="sng" dirty="0"/>
              <a:t>motive</a:t>
            </a:r>
            <a:r>
              <a:rPr lang="en-US" i="1" dirty="0"/>
              <a:t> – a reason a consumer seeks a </a:t>
            </a:r>
            <a:r>
              <a:rPr lang="en-US" i="1" dirty="0" smtClean="0"/>
              <a:t>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1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Social </a:t>
            </a:r>
            <a:r>
              <a:rPr lang="en-US" b="1" i="1" dirty="0" smtClean="0"/>
              <a:t>Influences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nfluences </a:t>
            </a:r>
            <a:r>
              <a:rPr lang="en-US" dirty="0"/>
              <a:t>that come from the society in which you live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Q. What </a:t>
            </a:r>
            <a:r>
              <a:rPr lang="en-US" dirty="0"/>
              <a:t>about our society influences us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friends/coworkers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1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Influences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i="1" dirty="0" smtClean="0"/>
              <a:t>word of mouth publicity</a:t>
            </a:r>
            <a:r>
              <a:rPr lang="en-US" sz="2800" dirty="0" smtClean="0"/>
              <a:t>- </a:t>
            </a:r>
            <a:r>
              <a:rPr lang="en-US" sz="2800" dirty="0"/>
              <a:t>informal conversations about </a:t>
            </a:r>
            <a:r>
              <a:rPr lang="en-US" sz="2800" dirty="0" smtClean="0"/>
              <a:t>experiences</a:t>
            </a:r>
          </a:p>
          <a:p>
            <a:pPr lvl="1"/>
            <a:endParaRPr lang="en-US" sz="2400" dirty="0"/>
          </a:p>
          <a:p>
            <a:pPr lvl="1"/>
            <a:r>
              <a:rPr lang="en-US" sz="2800" i="1" dirty="0"/>
              <a:t>reference group </a:t>
            </a:r>
            <a:r>
              <a:rPr lang="en-US" sz="2800" dirty="0"/>
              <a:t>– neighborhood- class of people one wants to be a part </a:t>
            </a:r>
            <a:r>
              <a:rPr lang="en-US" sz="2800" dirty="0" smtClean="0"/>
              <a:t>of</a:t>
            </a:r>
          </a:p>
          <a:p>
            <a:pPr lvl="1"/>
            <a:endParaRPr lang="en-US" sz="2400" dirty="0"/>
          </a:p>
          <a:p>
            <a:pPr lvl="1"/>
            <a:r>
              <a:rPr lang="en-US" sz="2800" i="1" dirty="0"/>
              <a:t>Peer pressure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Situational </a:t>
            </a:r>
            <a:r>
              <a:rPr lang="en-US" b="1" i="1" dirty="0" smtClean="0"/>
              <a:t>influences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</a:t>
            </a:r>
            <a:r>
              <a:rPr lang="en-US" i="1" dirty="0" smtClean="0"/>
              <a:t>nfluences </a:t>
            </a:r>
            <a:r>
              <a:rPr lang="en-US" i="1" dirty="0"/>
              <a:t>that come from the environment</a:t>
            </a:r>
            <a:r>
              <a:rPr lang="en-US" i="1" dirty="0" smtClean="0"/>
              <a:t>. </a:t>
            </a:r>
          </a:p>
          <a:p>
            <a:pPr lvl="1"/>
            <a:r>
              <a:rPr lang="en-US" dirty="0" smtClean="0"/>
              <a:t>weather</a:t>
            </a:r>
            <a:r>
              <a:rPr lang="en-US" dirty="0"/>
              <a:t>, physical locations, time of day, visibility, and promotions.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The buyers mood, physical condition, financial condition, time of </a:t>
            </a:r>
            <a:r>
              <a:rPr lang="en-US" dirty="0" smtClean="0"/>
              <a:t>potential </a:t>
            </a:r>
            <a:r>
              <a:rPr lang="en-US" dirty="0"/>
              <a:t>purchase are influences.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1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Types of Purchases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i="1" u="sng" dirty="0"/>
              <a:t>Impulse purchase</a:t>
            </a:r>
            <a:r>
              <a:rPr lang="en-US" sz="3200" b="1" u="sng" dirty="0"/>
              <a:t>- </a:t>
            </a:r>
            <a:r>
              <a:rPr lang="en-US" sz="3200" dirty="0"/>
              <a:t>a purchase made without any planning or research.</a:t>
            </a:r>
            <a:endParaRPr lang="en-US" sz="2800" dirty="0"/>
          </a:p>
          <a:p>
            <a:pPr lvl="1"/>
            <a:r>
              <a:rPr lang="en-US" sz="2800" dirty="0"/>
              <a:t>Where are impulse products displayed in stores</a:t>
            </a:r>
            <a:r>
              <a:rPr lang="en-US" sz="2800" dirty="0" smtClean="0"/>
              <a:t>?</a:t>
            </a:r>
          </a:p>
          <a:p>
            <a:pPr lvl="1"/>
            <a:endParaRPr lang="en-US" sz="2400" dirty="0"/>
          </a:p>
          <a:p>
            <a:pPr lvl="0"/>
            <a:r>
              <a:rPr lang="en-US" sz="3200" b="1" i="1" u="sng" dirty="0"/>
              <a:t>Routine</a:t>
            </a:r>
            <a:r>
              <a:rPr lang="en-US" sz="3200" dirty="0"/>
              <a:t>- a purchase made quickly and without much thought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2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Purchases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i="1" u="sng" dirty="0"/>
              <a:t>Limited</a:t>
            </a:r>
            <a:r>
              <a:rPr lang="en-US" sz="3200" b="1" u="sng" dirty="0"/>
              <a:t>-</a:t>
            </a:r>
            <a:r>
              <a:rPr lang="en-US" sz="3200" dirty="0"/>
              <a:t>  a purchase decision made with some research and </a:t>
            </a:r>
            <a:r>
              <a:rPr lang="en-US" sz="3200" dirty="0" smtClean="0"/>
              <a:t>planning</a:t>
            </a:r>
          </a:p>
          <a:p>
            <a:pPr lvl="0"/>
            <a:endParaRPr lang="en-US" sz="3200" dirty="0"/>
          </a:p>
          <a:p>
            <a:pPr lvl="0"/>
            <a:r>
              <a:rPr lang="en-US" sz="3200" b="1" i="1" u="sng" dirty="0"/>
              <a:t>Extensive</a:t>
            </a:r>
            <a:r>
              <a:rPr lang="en-US" sz="3200" i="1" dirty="0"/>
              <a:t>- </a:t>
            </a:r>
            <a:r>
              <a:rPr lang="en-US" sz="3200" dirty="0"/>
              <a:t>involves a great deal of research and planning.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24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Guided Application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hoose </a:t>
            </a:r>
            <a:r>
              <a:rPr lang="en-US" dirty="0"/>
              <a:t>one type of cereal and identify the </a:t>
            </a:r>
            <a:r>
              <a:rPr lang="en-US" u="sng" dirty="0"/>
              <a:t>psychological</a:t>
            </a:r>
            <a:r>
              <a:rPr lang="en-US" dirty="0"/>
              <a:t>, </a:t>
            </a:r>
            <a:r>
              <a:rPr lang="en-US" u="sng" dirty="0"/>
              <a:t>social</a:t>
            </a:r>
            <a:r>
              <a:rPr lang="en-US" dirty="0"/>
              <a:t> and </a:t>
            </a:r>
            <a:r>
              <a:rPr lang="en-US" u="sng" dirty="0" smtClean="0"/>
              <a:t>situational </a:t>
            </a:r>
            <a:r>
              <a:rPr lang="en-US" u="sng" dirty="0"/>
              <a:t>influences </a:t>
            </a:r>
            <a:r>
              <a:rPr lang="en-US" dirty="0" smtClean="0"/>
              <a:t>associated with buying </a:t>
            </a:r>
            <a:r>
              <a:rPr lang="en-US" dirty="0"/>
              <a:t>that type of cereal. </a:t>
            </a:r>
          </a:p>
        </p:txBody>
      </p:sp>
    </p:spTree>
    <p:extLst>
      <p:ext uri="{BB962C8B-B14F-4D97-AF65-F5344CB8AC3E}">
        <p14:creationId xmlns:p14="http://schemas.microsoft.com/office/powerpoint/2010/main" val="62822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72680"/>
            <a:ext cx="4149962" cy="53705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2227" r="19917" b="4947"/>
          <a:stretch/>
        </p:blipFill>
        <p:spPr bwMode="auto">
          <a:xfrm>
            <a:off x="4952999" y="662709"/>
            <a:ext cx="3581401" cy="559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470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1"/>
            <a:ext cx="3919050" cy="54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mommyluvs2save.com/wp-content/uploads/2013/10/2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r="14345"/>
          <a:stretch/>
        </p:blipFill>
        <p:spPr bwMode="auto">
          <a:xfrm>
            <a:off x="533400" y="609600"/>
            <a:ext cx="3830098" cy="54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3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r="16986"/>
          <a:stretch/>
        </p:blipFill>
        <p:spPr bwMode="auto">
          <a:xfrm>
            <a:off x="533400" y="864847"/>
            <a:ext cx="344323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5647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4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 Why </a:t>
            </a:r>
            <a:r>
              <a:rPr lang="en-US" dirty="0"/>
              <a:t>would marketers want to know these statistics?</a:t>
            </a:r>
          </a:p>
          <a:p>
            <a:r>
              <a:rPr lang="en-US" dirty="0" smtClean="0"/>
              <a:t>Q. What </a:t>
            </a:r>
            <a:r>
              <a:rPr lang="en-US" dirty="0"/>
              <a:t>can they do with this information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Q. What is the marketing term for these stats?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3222"/>
            <a:ext cx="3962400" cy="56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13667"/>
          <a:stretch/>
        </p:blipFill>
        <p:spPr bwMode="auto">
          <a:xfrm>
            <a:off x="4674158" y="621450"/>
            <a:ext cx="3922208" cy="53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Behavior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Aim: </a:t>
            </a:r>
            <a:r>
              <a:rPr lang="en-US" dirty="0" smtClean="0"/>
              <a:t>How does Maslow’s Hierarchy of Needs motivates people to act/purchase and consume?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some of the things you do that you have difficulty with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notes, write down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one, describe what motivates you </a:t>
            </a:r>
          </a:p>
        </p:txBody>
      </p:sp>
    </p:spTree>
    <p:extLst>
      <p:ext uri="{BB962C8B-B14F-4D97-AF65-F5344CB8AC3E}">
        <p14:creationId xmlns:p14="http://schemas.microsoft.com/office/powerpoint/2010/main" val="22177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causes us to 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Motive</a:t>
            </a:r>
            <a:r>
              <a:rPr lang="en-US" dirty="0"/>
              <a:t>- an internal push that causes a person to </a:t>
            </a:r>
            <a:r>
              <a:rPr lang="en-US" dirty="0" smtClean="0"/>
              <a:t>act</a:t>
            </a:r>
          </a:p>
          <a:p>
            <a:endParaRPr lang="en-US" dirty="0"/>
          </a:p>
          <a:p>
            <a:r>
              <a:rPr lang="en-US" b="1" u="sng" dirty="0" smtClean="0"/>
              <a:t>Motivate</a:t>
            </a:r>
            <a:r>
              <a:rPr lang="en-US" dirty="0"/>
              <a:t>- to provide the internal push that results in an action.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Wants – </a:t>
            </a:r>
            <a:r>
              <a:rPr lang="en-US" i="1" dirty="0" smtClean="0"/>
              <a:t>Think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conscious desire for something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Are these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or innate?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people are always aware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their basic needs are being met?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Maslow</a:t>
            </a:r>
            <a:endParaRPr lang="en-US" dirty="0"/>
          </a:p>
        </p:txBody>
      </p:sp>
      <p:pic>
        <p:nvPicPr>
          <p:cNvPr id="1026" name="Picture 2" descr="https://carolmapley58.files.wordpress.com/2013/05/quote-what-is-necessary-to-change-a-person-is-to-change-his-awareness-of-himself-abraham-maslow-121081.jpg?w=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4166"/>
            <a:ext cx="8915400" cy="41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Maslow </a:t>
            </a:r>
            <a:r>
              <a:rPr lang="en-US" b="1" dirty="0"/>
              <a:t>(1908-1970)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55" y="1600200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i="1" dirty="0"/>
              <a:t>B</a:t>
            </a:r>
            <a:r>
              <a:rPr lang="en-US" sz="2400" i="1" dirty="0" smtClean="0"/>
              <a:t>ackground info</a:t>
            </a:r>
          </a:p>
          <a:p>
            <a:r>
              <a:rPr lang="en-US" sz="2400" dirty="0" smtClean="0"/>
              <a:t>Was </a:t>
            </a:r>
            <a:r>
              <a:rPr lang="en-US" sz="2400" dirty="0"/>
              <a:t>the oldest of seven children of uneducated Russian Jewish </a:t>
            </a:r>
            <a:r>
              <a:rPr lang="en-US" sz="2400" dirty="0" smtClean="0"/>
              <a:t>immigrants</a:t>
            </a:r>
          </a:p>
          <a:p>
            <a:r>
              <a:rPr lang="en-US" sz="2400" dirty="0" smtClean="0"/>
              <a:t>Abraham struggled in school</a:t>
            </a:r>
          </a:p>
          <a:p>
            <a:r>
              <a:rPr lang="en-US" sz="2400" dirty="0" smtClean="0"/>
              <a:t>Despite this, he loved </a:t>
            </a:r>
            <a:r>
              <a:rPr lang="en-US" sz="2400" dirty="0"/>
              <a:t>to read and was able to get into the University of Wisconsin to study P</a:t>
            </a:r>
            <a:r>
              <a:rPr lang="en-US" sz="2400" dirty="0" smtClean="0"/>
              <a:t>sychology</a:t>
            </a:r>
          </a:p>
          <a:p>
            <a:r>
              <a:rPr lang="en-US" sz="2400" dirty="0" smtClean="0"/>
              <a:t>Later </a:t>
            </a:r>
            <a:r>
              <a:rPr lang="en-US" sz="2400" dirty="0"/>
              <a:t>he became a professor at Brooklyn </a:t>
            </a:r>
            <a:r>
              <a:rPr lang="en-US" sz="2400" dirty="0" smtClean="0"/>
              <a:t>College</a:t>
            </a:r>
            <a:endParaRPr lang="en-US" sz="2400" dirty="0"/>
          </a:p>
        </p:txBody>
      </p:sp>
      <p:pic>
        <p:nvPicPr>
          <p:cNvPr id="2050" name="Picture 2" descr="http://www.brooklyn.cuny.edu/include/images/top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3" y="4981575"/>
            <a:ext cx="73247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Abraham Maslow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Maslow was a leader of humanistic </a:t>
            </a:r>
            <a:r>
              <a:rPr lang="en-US" dirty="0" smtClean="0"/>
              <a:t>psychology.</a:t>
            </a:r>
          </a:p>
          <a:p>
            <a:r>
              <a:rPr lang="en-US" dirty="0" smtClean="0"/>
              <a:t>Humanistic </a:t>
            </a:r>
            <a:r>
              <a:rPr lang="en-US" dirty="0"/>
              <a:t>psychology </a:t>
            </a:r>
            <a:r>
              <a:rPr lang="en-US" i="1" dirty="0"/>
              <a:t>emphasizes growth and fulfillment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Maslow </a:t>
            </a:r>
            <a:r>
              <a:rPr lang="en-US" dirty="0"/>
              <a:t>wanted to know </a:t>
            </a:r>
            <a:r>
              <a:rPr lang="en-US" i="1" dirty="0"/>
              <a:t>how people become mentally healthy rather than mentally ill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research led him to develop the concept of a </a:t>
            </a:r>
            <a:r>
              <a:rPr lang="en-US" b="1" u="sng" dirty="0"/>
              <a:t>hierarchy of needs.</a:t>
            </a:r>
          </a:p>
        </p:txBody>
      </p:sp>
    </p:spTree>
    <p:extLst>
      <p:ext uri="{BB962C8B-B14F-4D97-AF65-F5344CB8AC3E}">
        <p14:creationId xmlns:p14="http://schemas.microsoft.com/office/powerpoint/2010/main" val="3325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yeonpsych.com/wp-content/uploads/2014/09/The-good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286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Maslow’s Hierarchy of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xplains WHY people </a:t>
            </a:r>
            <a:r>
              <a:rPr lang="en-US" dirty="0"/>
              <a:t>behave the way they do.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states that </a:t>
            </a:r>
            <a:r>
              <a:rPr lang="en-US" u="sng" dirty="0" smtClean="0"/>
              <a:t>unsatisfied needs motivate people to act.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Not all needs are </a:t>
            </a:r>
            <a:r>
              <a:rPr lang="en-US" b="1" i="1" dirty="0" smtClean="0"/>
              <a:t>equal- certain </a:t>
            </a:r>
            <a:r>
              <a:rPr lang="en-US" b="1" i="1" dirty="0"/>
              <a:t>needs must be met before others</a:t>
            </a:r>
            <a:r>
              <a:rPr lang="en-US" b="1" i="1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needs at the base must be fulfilled before the needs above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Statistics </a:t>
            </a:r>
            <a:r>
              <a:rPr lang="en-US" dirty="0"/>
              <a:t>that describe a population in terms of personal characteristics such as</a:t>
            </a:r>
          </a:p>
          <a:p>
            <a:pPr lvl="1"/>
            <a:r>
              <a:rPr lang="en-US" dirty="0" smtClean="0"/>
              <a:t>Age</a:t>
            </a:r>
            <a:endParaRPr lang="en-US" dirty="0"/>
          </a:p>
          <a:p>
            <a:pPr lvl="1"/>
            <a:r>
              <a:rPr lang="en-US" dirty="0" smtClean="0"/>
              <a:t>Gender</a:t>
            </a:r>
            <a:endParaRPr lang="en-US" dirty="0"/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amily size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  <a:p>
            <a:pPr lvl="1"/>
            <a:r>
              <a:rPr lang="en-US" dirty="0" smtClean="0"/>
              <a:t>occupation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Try it first!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72000"/>
          </a:xfrm>
        </p:spPr>
        <p:txBody>
          <a:bodyPr/>
          <a:lstStyle/>
          <a:p>
            <a:r>
              <a:rPr lang="en-US" sz="2800" dirty="0" smtClean="0"/>
              <a:t>Maslow has a hierarchy of </a:t>
            </a:r>
            <a:r>
              <a:rPr lang="en-US" sz="2800" b="1" u="sng" dirty="0" smtClean="0"/>
              <a:t>5 </a:t>
            </a:r>
            <a:r>
              <a:rPr lang="en-US" sz="2800" dirty="0" smtClean="0"/>
              <a:t>human needs. </a:t>
            </a:r>
          </a:p>
          <a:p>
            <a:r>
              <a:rPr lang="en-US" sz="2800" dirty="0" smtClean="0"/>
              <a:t>Work in base groups to put the needs in order- (starting from base to the top). </a:t>
            </a:r>
          </a:p>
          <a:p>
            <a:r>
              <a:rPr lang="en-US" sz="2800" dirty="0" smtClean="0"/>
              <a:t>Choose from the box below</a:t>
            </a: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7620000" cy="240065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Social</a:t>
            </a:r>
          </a:p>
          <a:p>
            <a:r>
              <a:rPr lang="en-US" sz="3000" b="1" dirty="0" smtClean="0"/>
              <a:t>					Safety</a:t>
            </a:r>
          </a:p>
          <a:p>
            <a:r>
              <a:rPr lang="en-US" sz="3000" b="1" dirty="0" smtClean="0"/>
              <a:t>	Self- Actualization</a:t>
            </a:r>
          </a:p>
          <a:p>
            <a:r>
              <a:rPr lang="en-US" sz="3000" b="1" dirty="0" smtClean="0"/>
              <a:t>					Physiological</a:t>
            </a:r>
          </a:p>
          <a:p>
            <a:r>
              <a:rPr lang="en-US" sz="3000" b="1" dirty="0" smtClean="0"/>
              <a:t>Esteem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624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2688" y="152400"/>
            <a:ext cx="8725111" cy="6629400"/>
            <a:chOff x="0" y="0"/>
            <a:chExt cx="6042660" cy="5005705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6042660" cy="500570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6" name="AutoShape 3"/>
            <p:cNvCxnSpPr>
              <a:cxnSpLocks noChangeShapeType="1"/>
            </p:cNvCxnSpPr>
            <p:nvPr/>
          </p:nvCxnSpPr>
          <p:spPr bwMode="auto">
            <a:xfrm>
              <a:off x="2286000" y="1257300"/>
              <a:ext cx="151638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4"/>
            <p:cNvCxnSpPr>
              <a:cxnSpLocks noChangeShapeType="1"/>
            </p:cNvCxnSpPr>
            <p:nvPr/>
          </p:nvCxnSpPr>
          <p:spPr bwMode="auto">
            <a:xfrm>
              <a:off x="1714500" y="2171700"/>
              <a:ext cx="264414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</p:cNvCxnSpPr>
            <p:nvPr/>
          </p:nvCxnSpPr>
          <p:spPr bwMode="auto">
            <a:xfrm>
              <a:off x="1257300" y="2971800"/>
              <a:ext cx="35814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>
              <a:off x="685800" y="4000500"/>
              <a:ext cx="47396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 rot="19888571">
            <a:off x="-38089" y="820957"/>
            <a:ext cx="3291356" cy="677108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IT FIRST!</a:t>
            </a:r>
            <a:endParaRPr lang="en-US" sz="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slow's hierarchy of n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1" y="-228600"/>
            <a:ext cx="8895735" cy="79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14" y="-36871"/>
            <a:ext cx="8229600" cy="1399032"/>
          </a:xfrm>
        </p:spPr>
        <p:txBody>
          <a:bodyPr/>
          <a:lstStyle/>
          <a:p>
            <a:r>
              <a:rPr lang="en-US" b="1" dirty="0" smtClean="0"/>
              <a:t>Maslow’s Hierarchy of Needs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1028" y="4369713"/>
            <a:ext cx="47244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       Social Needs</a:t>
            </a:r>
            <a:endParaRPr lang="en-US" sz="2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Activity: Base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lvl="0" indent="0">
              <a:buNone/>
            </a:pPr>
            <a:r>
              <a:rPr lang="en-US" sz="3200" dirty="0" smtClean="0"/>
              <a:t>For each product/service you will </a:t>
            </a:r>
            <a:r>
              <a:rPr lang="en-US" sz="3200" dirty="0"/>
              <a:t>have to determine which </a:t>
            </a:r>
            <a:r>
              <a:rPr lang="en-US" sz="3200" dirty="0" smtClean="0"/>
              <a:t>needs </a:t>
            </a:r>
            <a:r>
              <a:rPr lang="en-US" sz="3200" dirty="0"/>
              <a:t>on Maslow’s hierarchy it fits in and why. </a:t>
            </a:r>
            <a:endParaRPr lang="en-US" sz="2800" dirty="0"/>
          </a:p>
          <a:p>
            <a:pPr lvl="0"/>
            <a:r>
              <a:rPr lang="en-US" sz="3200" b="1" dirty="0" smtClean="0"/>
              <a:t>Q-1 : </a:t>
            </a:r>
            <a:r>
              <a:rPr lang="en-US" sz="3200" dirty="0" smtClean="0"/>
              <a:t>Is it an </a:t>
            </a:r>
            <a:r>
              <a:rPr lang="en-US" sz="3200" i="1" u="sng" dirty="0"/>
              <a:t>impulse, routine, extended or limited </a:t>
            </a:r>
            <a:r>
              <a:rPr lang="en-US" sz="3200" i="1" u="sng" dirty="0" smtClean="0"/>
              <a:t>purchase</a:t>
            </a:r>
            <a:r>
              <a:rPr lang="en-US" sz="3200" dirty="0"/>
              <a:t>?</a:t>
            </a:r>
            <a:endParaRPr lang="en-US" sz="2800" dirty="0"/>
          </a:p>
          <a:p>
            <a:pPr lvl="0"/>
            <a:r>
              <a:rPr lang="en-US" sz="3200" b="1" dirty="0" smtClean="0"/>
              <a:t>Q-2 : </a:t>
            </a:r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type of influence there is on the purchase </a:t>
            </a:r>
            <a:r>
              <a:rPr lang="en-US" sz="3200" dirty="0" smtClean="0"/>
              <a:t>decision?</a:t>
            </a:r>
            <a:endParaRPr lang="en-US" sz="2800" dirty="0"/>
          </a:p>
          <a:p>
            <a:pPr lvl="1"/>
            <a:r>
              <a:rPr lang="en-US" sz="2800" dirty="0"/>
              <a:t>Situational</a:t>
            </a:r>
            <a:endParaRPr lang="en-US" sz="2400" dirty="0"/>
          </a:p>
          <a:p>
            <a:pPr lvl="1"/>
            <a:r>
              <a:rPr lang="en-US" sz="2800" dirty="0"/>
              <a:t>Social</a:t>
            </a:r>
            <a:endParaRPr lang="en-US" sz="2400" dirty="0"/>
          </a:p>
          <a:p>
            <a:pPr lvl="1"/>
            <a:r>
              <a:rPr lang="en-US" sz="2800" dirty="0" smtClean="0"/>
              <a:t>Psychological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43352"/>
            <a:ext cx="7543800" cy="5281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99032"/>
          </a:xfrm>
        </p:spPr>
        <p:txBody>
          <a:bodyPr/>
          <a:lstStyle/>
          <a:p>
            <a:r>
              <a:rPr lang="en-US" i="1" u="sng" dirty="0" smtClean="0"/>
              <a:t>Closure-</a:t>
            </a:r>
            <a:r>
              <a:rPr lang="en-US" dirty="0" smtClean="0"/>
              <a:t> Where do your products belong?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Closure: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According to Maslow’s Hierarchy of needs</a:t>
            </a:r>
            <a:r>
              <a:rPr lang="en-US" b="1" dirty="0"/>
              <a:t> </a:t>
            </a:r>
            <a:r>
              <a:rPr lang="en-US" b="1" dirty="0" smtClean="0"/>
              <a:t>Why are there food courts in malls?</a:t>
            </a:r>
          </a:p>
          <a:p>
            <a:endParaRPr lang="en-US" b="1" dirty="0"/>
          </a:p>
          <a:p>
            <a:r>
              <a:rPr lang="en-US" b="1" i="1" dirty="0" smtClean="0"/>
              <a:t>In </a:t>
            </a:r>
            <a:r>
              <a:rPr lang="en-US" b="1" i="1" dirty="0"/>
              <a:t>what ways do food courts use their captive audience to advertise? What is their end goal?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4305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Closure – Think about it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</a:t>
            </a:r>
            <a:r>
              <a:rPr lang="en-US" dirty="0"/>
              <a:t>of a major purchase either you or a member of your family made in the last year.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was it?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motivated them to purchase it? </a:t>
            </a:r>
            <a:endParaRPr lang="en-US" dirty="0" smtClean="0"/>
          </a:p>
          <a:p>
            <a:r>
              <a:rPr lang="en-US" dirty="0" smtClean="0"/>
              <a:t>Where does it fit on Maslow’s Hierarchy?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72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Aim: </a:t>
            </a:r>
            <a:r>
              <a:rPr lang="en-US" i="1" dirty="0" smtClean="0"/>
              <a:t>How do we decide to buy?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Q. How </a:t>
            </a:r>
            <a:r>
              <a:rPr lang="en-US" dirty="0"/>
              <a:t>does a consumer actually make a decision to buy a product? Marketers think there is a six step decision making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study.com/academy/lesson/understanding-the-consumer-decision-making-process-a-marketing-must.html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6- Step Purchasing Decision Making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lvl="0" indent="-514350">
              <a:buFont typeface="+mj-lt"/>
              <a:buAutoNum type="arabicPeriod"/>
            </a:pPr>
            <a:r>
              <a:rPr lang="en-US" dirty="0"/>
              <a:t>Awareness of need or problem</a:t>
            </a:r>
          </a:p>
          <a:p>
            <a:pPr marL="578358" lvl="0" indent="-514350">
              <a:buFont typeface="+mj-lt"/>
              <a:buAutoNum type="arabicPeriod"/>
            </a:pPr>
            <a:r>
              <a:rPr lang="en-US" dirty="0"/>
              <a:t>Information search</a:t>
            </a:r>
          </a:p>
          <a:p>
            <a:pPr marL="578358" lvl="0" indent="-514350">
              <a:buFont typeface="+mj-lt"/>
              <a:buAutoNum type="arabicPeriod"/>
            </a:pPr>
            <a:r>
              <a:rPr lang="en-US" dirty="0"/>
              <a:t>Evaluation of options</a:t>
            </a:r>
          </a:p>
          <a:p>
            <a:pPr marL="578358" lvl="0" indent="-514350">
              <a:buFont typeface="+mj-lt"/>
              <a:buAutoNum type="arabicPeriod"/>
            </a:pPr>
            <a:r>
              <a:rPr lang="en-US" dirty="0"/>
              <a:t>Decision to buy</a:t>
            </a:r>
          </a:p>
          <a:p>
            <a:pPr marL="578358" lvl="0" indent="-514350">
              <a:buFont typeface="+mj-lt"/>
              <a:buAutoNum type="arabicPeriod"/>
            </a:pPr>
            <a:r>
              <a:rPr lang="en-US" dirty="0"/>
              <a:t>Purchase</a:t>
            </a:r>
          </a:p>
          <a:p>
            <a:pPr marL="578358" lvl="0" indent="-514350">
              <a:buFont typeface="+mj-lt"/>
              <a:buAutoNum type="arabicPeriod"/>
            </a:pPr>
            <a:r>
              <a:rPr lang="en-US" dirty="0"/>
              <a:t>Post-purchase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Geographics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egmenting </a:t>
            </a:r>
            <a:r>
              <a:rPr lang="en-US" dirty="0"/>
              <a:t>a market based on where customers live.</a:t>
            </a:r>
          </a:p>
          <a:p>
            <a:pPr lvl="1"/>
            <a:r>
              <a:rPr lang="en-US" dirty="0" smtClean="0"/>
              <a:t>Location</a:t>
            </a:r>
            <a:endParaRPr lang="en-US" dirty="0"/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city </a:t>
            </a:r>
            <a:r>
              <a:rPr lang="en-US" dirty="0" smtClean="0"/>
              <a:t>size </a:t>
            </a:r>
          </a:p>
          <a:p>
            <a:pPr lvl="1"/>
            <a:r>
              <a:rPr lang="en-US" dirty="0" smtClean="0"/>
              <a:t>City type</a:t>
            </a:r>
          </a:p>
          <a:p>
            <a:pPr lvl="1"/>
            <a:r>
              <a:rPr lang="en-US" smtClean="0"/>
              <a:t>Region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groups	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scenario that your group has been given.</a:t>
            </a:r>
          </a:p>
          <a:p>
            <a:endParaRPr lang="en-US" dirty="0" smtClean="0"/>
          </a:p>
          <a:p>
            <a:r>
              <a:rPr lang="en-US" dirty="0" smtClean="0"/>
              <a:t>Appropriately complete the first step in the decision making process worksheet and pass it to the next group.</a:t>
            </a:r>
          </a:p>
          <a:p>
            <a:endParaRPr lang="en-US" dirty="0" smtClean="0"/>
          </a:p>
          <a:p>
            <a:r>
              <a:rPr lang="en-US" dirty="0" smtClean="0"/>
              <a:t>Complete the next available step according to what has been filled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worksheets will be returned to the original groups. </a:t>
            </a:r>
          </a:p>
          <a:p>
            <a:endParaRPr lang="en-US" dirty="0"/>
          </a:p>
          <a:p>
            <a:r>
              <a:rPr lang="en-US" dirty="0" smtClean="0"/>
              <a:t>Each group will review what the class has chosen for their original scenario.</a:t>
            </a:r>
          </a:p>
          <a:p>
            <a:endParaRPr lang="en-US" dirty="0" smtClean="0"/>
          </a:p>
          <a:p>
            <a:r>
              <a:rPr lang="en-US" dirty="0" smtClean="0"/>
              <a:t>We will discuss and share outcomes.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to create a study guide for your quiz. You will have 10 minutes.</a:t>
            </a:r>
          </a:p>
          <a:p>
            <a:pPr lvl="1"/>
            <a:r>
              <a:rPr lang="en-US" dirty="0" smtClean="0"/>
              <a:t>Topics covered range from:</a:t>
            </a:r>
          </a:p>
          <a:p>
            <a:pPr lvl="2"/>
            <a:r>
              <a:rPr lang="en-US" dirty="0" smtClean="0"/>
              <a:t> Demographics to 6 Step Purchasing Decision Making Process</a:t>
            </a:r>
          </a:p>
          <a:p>
            <a:pPr lvl="3"/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TOMORROW!</a:t>
            </a:r>
          </a:p>
          <a:p>
            <a:pPr lvl="1"/>
            <a:r>
              <a:rPr lang="en-US" dirty="0" smtClean="0"/>
              <a:t>On Consumer Behavior and demographics </a:t>
            </a:r>
          </a:p>
          <a:p>
            <a:r>
              <a:rPr lang="en-US" dirty="0" smtClean="0"/>
              <a:t>Complete the review worksheet with your partner</a:t>
            </a:r>
          </a:p>
          <a:p>
            <a:r>
              <a:rPr lang="en-US" dirty="0" smtClean="0"/>
              <a:t>Review together 10 mins before period 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Psychographics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egmenting </a:t>
            </a:r>
            <a:r>
              <a:rPr lang="en-US" dirty="0"/>
              <a:t>a market based upon psychological characteristics</a:t>
            </a:r>
          </a:p>
          <a:p>
            <a:pPr lvl="1"/>
            <a:r>
              <a:rPr lang="en-US" dirty="0" smtClean="0"/>
              <a:t>Hobbies</a:t>
            </a:r>
            <a:endParaRPr lang="en-US" dirty="0"/>
          </a:p>
          <a:p>
            <a:pPr lvl="1"/>
            <a:r>
              <a:rPr lang="en-US" dirty="0" smtClean="0"/>
              <a:t>social activities</a:t>
            </a:r>
          </a:p>
          <a:p>
            <a:pPr lvl="1"/>
            <a:r>
              <a:rPr lang="en-US" dirty="0" smtClean="0"/>
              <a:t>Lifestyle</a:t>
            </a:r>
            <a:endParaRPr lang="en-US" dirty="0"/>
          </a:p>
          <a:p>
            <a:pPr lvl="1"/>
            <a:r>
              <a:rPr lang="en-US" dirty="0" smtClean="0"/>
              <a:t>Interests</a:t>
            </a:r>
          </a:p>
          <a:p>
            <a:pPr lvl="1"/>
            <a:r>
              <a:rPr lang="en-US" dirty="0" smtClean="0"/>
              <a:t>attitudes </a:t>
            </a:r>
            <a:endParaRPr lang="en-US" dirty="0"/>
          </a:p>
          <a:p>
            <a:endParaRPr lang="en-US" dirty="0"/>
          </a:p>
        </p:txBody>
      </p:sp>
      <p:grpSp>
        <p:nvGrpSpPr>
          <p:cNvPr id="112" name="SMARTInkShape-Group38"/>
          <p:cNvGrpSpPr/>
          <p:nvPr/>
        </p:nvGrpSpPr>
        <p:grpSpPr>
          <a:xfrm>
            <a:off x="2926080" y="4910806"/>
            <a:ext cx="106681" cy="331754"/>
            <a:chOff x="2926080" y="4910806"/>
            <a:chExt cx="106681" cy="331754"/>
          </a:xfrm>
        </p:grpSpPr>
        <p:sp>
          <p:nvSpPr>
            <p:cNvPr id="110" name="SMARTInkShape-171"/>
            <p:cNvSpPr/>
            <p:nvPr>
              <p:custDataLst>
                <p:tags r:id="rId45"/>
              </p:custDataLst>
            </p:nvPr>
          </p:nvSpPr>
          <p:spPr>
            <a:xfrm>
              <a:off x="2926080" y="5158741"/>
              <a:ext cx="42146" cy="83819"/>
            </a:xfrm>
            <a:custGeom>
              <a:avLst/>
              <a:gdLst/>
              <a:ahLst/>
              <a:cxnLst/>
              <a:rect l="0" t="0" r="0" b="0"/>
              <a:pathLst>
                <a:path w="42146" h="83819">
                  <a:moveTo>
                    <a:pt x="38100" y="0"/>
                  </a:moveTo>
                  <a:lnTo>
                    <a:pt x="38100" y="0"/>
                  </a:lnTo>
                  <a:lnTo>
                    <a:pt x="42145" y="28315"/>
                  </a:lnTo>
                  <a:lnTo>
                    <a:pt x="40796" y="38350"/>
                  </a:lnTo>
                  <a:lnTo>
                    <a:pt x="32525" y="54015"/>
                  </a:lnTo>
                  <a:lnTo>
                    <a:pt x="13449" y="76176"/>
                  </a:lnTo>
                  <a:lnTo>
                    <a:pt x="0" y="838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72"/>
            <p:cNvSpPr/>
            <p:nvPr>
              <p:custDataLst>
                <p:tags r:id="rId46"/>
              </p:custDataLst>
            </p:nvPr>
          </p:nvSpPr>
          <p:spPr>
            <a:xfrm>
              <a:off x="2964323" y="4910806"/>
              <a:ext cx="68438" cy="64310"/>
            </a:xfrm>
            <a:custGeom>
              <a:avLst/>
              <a:gdLst/>
              <a:ahLst/>
              <a:cxnLst/>
              <a:rect l="0" t="0" r="0" b="0"/>
              <a:pathLst>
                <a:path w="68438" h="64310">
                  <a:moveTo>
                    <a:pt x="7477" y="42194"/>
                  </a:moveTo>
                  <a:lnTo>
                    <a:pt x="7477" y="42194"/>
                  </a:lnTo>
                  <a:lnTo>
                    <a:pt x="44981" y="36957"/>
                  </a:lnTo>
                  <a:lnTo>
                    <a:pt x="57448" y="35633"/>
                  </a:lnTo>
                  <a:lnTo>
                    <a:pt x="61111" y="36127"/>
                  </a:lnTo>
                  <a:lnTo>
                    <a:pt x="63553" y="37302"/>
                  </a:lnTo>
                  <a:lnTo>
                    <a:pt x="65181" y="38933"/>
                  </a:lnTo>
                  <a:lnTo>
                    <a:pt x="66990" y="43003"/>
                  </a:lnTo>
                  <a:lnTo>
                    <a:pt x="68412" y="64309"/>
                  </a:lnTo>
                  <a:lnTo>
                    <a:pt x="36164" y="58824"/>
                  </a:lnTo>
                  <a:lnTo>
                    <a:pt x="20869" y="52013"/>
                  </a:lnTo>
                  <a:lnTo>
                    <a:pt x="1488" y="36065"/>
                  </a:lnTo>
                  <a:lnTo>
                    <a:pt x="582" y="32979"/>
                  </a:lnTo>
                  <a:lnTo>
                    <a:pt x="0" y="24099"/>
                  </a:lnTo>
                  <a:lnTo>
                    <a:pt x="2178" y="19194"/>
                  </a:lnTo>
                  <a:lnTo>
                    <a:pt x="10475" y="9146"/>
                  </a:lnTo>
                  <a:lnTo>
                    <a:pt x="17558" y="6339"/>
                  </a:lnTo>
                  <a:lnTo>
                    <a:pt x="25504" y="4246"/>
                  </a:lnTo>
                  <a:lnTo>
                    <a:pt x="31858" y="493"/>
                  </a:lnTo>
                  <a:lnTo>
                    <a:pt x="34738" y="0"/>
                  </a:lnTo>
                  <a:lnTo>
                    <a:pt x="37505" y="517"/>
                  </a:lnTo>
                  <a:lnTo>
                    <a:pt x="45443" y="3034"/>
                  </a:lnTo>
                  <a:lnTo>
                    <a:pt x="48027" y="3387"/>
                  </a:lnTo>
                  <a:lnTo>
                    <a:pt x="49751" y="5316"/>
                  </a:lnTo>
                  <a:lnTo>
                    <a:pt x="61285" y="32686"/>
                  </a:lnTo>
                  <a:lnTo>
                    <a:pt x="68437" y="42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173"/>
          <p:cNvSpPr/>
          <p:nvPr>
            <p:custDataLst>
              <p:tags r:id="rId1"/>
            </p:custDataLst>
          </p:nvPr>
        </p:nvSpPr>
        <p:spPr>
          <a:xfrm>
            <a:off x="2910879" y="5160682"/>
            <a:ext cx="61400" cy="97080"/>
          </a:xfrm>
          <a:custGeom>
            <a:avLst/>
            <a:gdLst/>
            <a:ahLst/>
            <a:cxnLst/>
            <a:rect l="0" t="0" r="0" b="0"/>
            <a:pathLst>
              <a:path w="61400" h="97080">
                <a:moveTo>
                  <a:pt x="7581" y="36159"/>
                </a:moveTo>
                <a:lnTo>
                  <a:pt x="7581" y="36159"/>
                </a:lnTo>
                <a:lnTo>
                  <a:pt x="45085" y="47479"/>
                </a:lnTo>
                <a:lnTo>
                  <a:pt x="57552" y="53325"/>
                </a:lnTo>
                <a:lnTo>
                  <a:pt x="60368" y="56916"/>
                </a:lnTo>
                <a:lnTo>
                  <a:pt x="61399" y="61004"/>
                </a:lnTo>
                <a:lnTo>
                  <a:pt x="60287" y="69214"/>
                </a:lnTo>
                <a:lnTo>
                  <a:pt x="54900" y="78596"/>
                </a:lnTo>
                <a:lnTo>
                  <a:pt x="43017" y="91940"/>
                </a:lnTo>
                <a:lnTo>
                  <a:pt x="38006" y="94817"/>
                </a:lnTo>
                <a:lnTo>
                  <a:pt x="27890" y="96663"/>
                </a:lnTo>
                <a:lnTo>
                  <a:pt x="12660" y="97079"/>
                </a:lnTo>
                <a:lnTo>
                  <a:pt x="7581" y="94843"/>
                </a:lnTo>
                <a:lnTo>
                  <a:pt x="5041" y="93061"/>
                </a:lnTo>
                <a:lnTo>
                  <a:pt x="2218" y="88824"/>
                </a:lnTo>
                <a:lnTo>
                  <a:pt x="630" y="81678"/>
                </a:lnTo>
                <a:lnTo>
                  <a:pt x="0" y="57525"/>
                </a:lnTo>
                <a:lnTo>
                  <a:pt x="9369" y="20761"/>
                </a:lnTo>
                <a:lnTo>
                  <a:pt x="15731" y="7891"/>
                </a:lnTo>
                <a:lnTo>
                  <a:pt x="18094" y="4612"/>
                </a:lnTo>
                <a:lnTo>
                  <a:pt x="21364" y="2427"/>
                </a:lnTo>
                <a:lnTo>
                  <a:pt x="29511" y="0"/>
                </a:lnTo>
                <a:lnTo>
                  <a:pt x="33207" y="199"/>
                </a:lnTo>
                <a:lnTo>
                  <a:pt x="43871" y="4789"/>
                </a:lnTo>
                <a:lnTo>
                  <a:pt x="57726" y="25537"/>
                </a:lnTo>
                <a:lnTo>
                  <a:pt x="59975" y="33481"/>
                </a:lnTo>
                <a:lnTo>
                  <a:pt x="60796" y="46301"/>
                </a:lnTo>
                <a:lnTo>
                  <a:pt x="58608" y="51390"/>
                </a:lnTo>
                <a:lnTo>
                  <a:pt x="56839" y="53932"/>
                </a:lnTo>
                <a:lnTo>
                  <a:pt x="52615" y="56758"/>
                </a:lnTo>
                <a:lnTo>
                  <a:pt x="47916" y="58860"/>
                </a:lnTo>
                <a:lnTo>
                  <a:pt x="39526" y="65447"/>
                </a:lnTo>
                <a:lnTo>
                  <a:pt x="34450" y="66285"/>
                </a:lnTo>
                <a:lnTo>
                  <a:pt x="24232" y="66607"/>
                </a:lnTo>
                <a:lnTo>
                  <a:pt x="23762" y="65771"/>
                </a:lnTo>
                <a:lnTo>
                  <a:pt x="22945" y="56029"/>
                </a:lnTo>
                <a:lnTo>
                  <a:pt x="25133" y="51199"/>
                </a:lnTo>
                <a:lnTo>
                  <a:pt x="34978" y="38672"/>
                </a:lnTo>
                <a:lnTo>
                  <a:pt x="36691" y="33606"/>
                </a:lnTo>
                <a:lnTo>
                  <a:pt x="37994" y="31916"/>
                </a:lnTo>
                <a:lnTo>
                  <a:pt x="41700" y="30040"/>
                </a:lnTo>
                <a:lnTo>
                  <a:pt x="51892" y="28670"/>
                </a:lnTo>
                <a:lnTo>
                  <a:pt x="52362" y="29474"/>
                </a:lnTo>
                <a:lnTo>
                  <a:pt x="53264" y="39892"/>
                </a:lnTo>
                <a:lnTo>
                  <a:pt x="54123" y="41188"/>
                </a:lnTo>
                <a:lnTo>
                  <a:pt x="55543" y="42050"/>
                </a:lnTo>
                <a:lnTo>
                  <a:pt x="60921" y="437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40"/>
          <p:cNvGrpSpPr/>
          <p:nvPr/>
        </p:nvGrpSpPr>
        <p:grpSpPr>
          <a:xfrm>
            <a:off x="3329940" y="4998720"/>
            <a:ext cx="974210" cy="426722"/>
            <a:chOff x="3329940" y="4998720"/>
            <a:chExt cx="974210" cy="426722"/>
          </a:xfrm>
        </p:grpSpPr>
        <p:sp>
          <p:nvSpPr>
            <p:cNvPr id="114" name="SMARTInkShape-174"/>
            <p:cNvSpPr/>
            <p:nvPr>
              <p:custDataLst>
                <p:tags r:id="rId39"/>
              </p:custDataLst>
            </p:nvPr>
          </p:nvSpPr>
          <p:spPr>
            <a:xfrm>
              <a:off x="3329940" y="5044441"/>
              <a:ext cx="99061" cy="381001"/>
            </a:xfrm>
            <a:custGeom>
              <a:avLst/>
              <a:gdLst/>
              <a:ahLst/>
              <a:cxnLst/>
              <a:rect l="0" t="0" r="0" b="0"/>
              <a:pathLst>
                <a:path w="99061" h="381001">
                  <a:moveTo>
                    <a:pt x="0" y="0"/>
                  </a:moveTo>
                  <a:lnTo>
                    <a:pt x="0" y="0"/>
                  </a:lnTo>
                  <a:lnTo>
                    <a:pt x="16181" y="28315"/>
                  </a:lnTo>
                  <a:lnTo>
                    <a:pt x="26244" y="62105"/>
                  </a:lnTo>
                  <a:lnTo>
                    <a:pt x="37315" y="97611"/>
                  </a:lnTo>
                  <a:lnTo>
                    <a:pt x="51320" y="130897"/>
                  </a:lnTo>
                  <a:lnTo>
                    <a:pt x="58934" y="156389"/>
                  </a:lnTo>
                  <a:lnTo>
                    <a:pt x="64293" y="183806"/>
                  </a:lnTo>
                  <a:lnTo>
                    <a:pt x="66674" y="210102"/>
                  </a:lnTo>
                  <a:lnTo>
                    <a:pt x="67734" y="235901"/>
                  </a:lnTo>
                  <a:lnTo>
                    <a:pt x="69050" y="261477"/>
                  </a:lnTo>
                  <a:lnTo>
                    <a:pt x="74552" y="298831"/>
                  </a:lnTo>
                  <a:lnTo>
                    <a:pt x="80698" y="330030"/>
                  </a:lnTo>
                  <a:lnTo>
                    <a:pt x="84588" y="351597"/>
                  </a:lnTo>
                  <a:lnTo>
                    <a:pt x="9906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5"/>
            <p:cNvSpPr/>
            <p:nvPr>
              <p:custDataLst>
                <p:tags r:id="rId40"/>
              </p:custDataLst>
            </p:nvPr>
          </p:nvSpPr>
          <p:spPr>
            <a:xfrm>
              <a:off x="4251960" y="49987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6"/>
            <p:cNvSpPr/>
            <p:nvPr>
              <p:custDataLst>
                <p:tags r:id="rId41"/>
              </p:custDataLst>
            </p:nvPr>
          </p:nvSpPr>
          <p:spPr>
            <a:xfrm>
              <a:off x="4008120" y="5132715"/>
              <a:ext cx="296030" cy="200779"/>
            </a:xfrm>
            <a:custGeom>
              <a:avLst/>
              <a:gdLst/>
              <a:ahLst/>
              <a:cxnLst/>
              <a:rect l="0" t="0" r="0" b="0"/>
              <a:pathLst>
                <a:path w="296030" h="200779">
                  <a:moveTo>
                    <a:pt x="0" y="56505"/>
                  </a:moveTo>
                  <a:lnTo>
                    <a:pt x="0" y="56505"/>
                  </a:lnTo>
                  <a:lnTo>
                    <a:pt x="36407" y="36279"/>
                  </a:lnTo>
                  <a:lnTo>
                    <a:pt x="63312" y="24091"/>
                  </a:lnTo>
                  <a:lnTo>
                    <a:pt x="97499" y="12470"/>
                  </a:lnTo>
                  <a:lnTo>
                    <a:pt x="129077" y="3665"/>
                  </a:lnTo>
                  <a:lnTo>
                    <a:pt x="149654" y="0"/>
                  </a:lnTo>
                  <a:lnTo>
                    <a:pt x="170089" y="1194"/>
                  </a:lnTo>
                  <a:lnTo>
                    <a:pt x="204006" y="36156"/>
                  </a:lnTo>
                  <a:lnTo>
                    <a:pt x="224904" y="63258"/>
                  </a:lnTo>
                  <a:lnTo>
                    <a:pt x="239683" y="84714"/>
                  </a:lnTo>
                  <a:lnTo>
                    <a:pt x="258361" y="117584"/>
                  </a:lnTo>
                  <a:lnTo>
                    <a:pt x="277682" y="151085"/>
                  </a:lnTo>
                  <a:lnTo>
                    <a:pt x="287214" y="178229"/>
                  </a:lnTo>
                  <a:lnTo>
                    <a:pt x="289711" y="189561"/>
                  </a:lnTo>
                  <a:lnTo>
                    <a:pt x="296029" y="199574"/>
                  </a:lnTo>
                  <a:lnTo>
                    <a:pt x="295566" y="200144"/>
                  </a:lnTo>
                  <a:lnTo>
                    <a:pt x="292793" y="200778"/>
                  </a:lnTo>
                  <a:lnTo>
                    <a:pt x="290869" y="199254"/>
                  </a:lnTo>
                  <a:lnTo>
                    <a:pt x="281940" y="186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77"/>
            <p:cNvSpPr/>
            <p:nvPr>
              <p:custDataLst>
                <p:tags r:id="rId42"/>
              </p:custDataLst>
            </p:nvPr>
          </p:nvSpPr>
          <p:spPr>
            <a:xfrm>
              <a:off x="4061460" y="5052059"/>
              <a:ext cx="52150" cy="246043"/>
            </a:xfrm>
            <a:custGeom>
              <a:avLst/>
              <a:gdLst/>
              <a:ahLst/>
              <a:cxnLst/>
              <a:rect l="0" t="0" r="0" b="0"/>
              <a:pathLst>
                <a:path w="52150" h="246043">
                  <a:moveTo>
                    <a:pt x="0" y="0"/>
                  </a:moveTo>
                  <a:lnTo>
                    <a:pt x="0" y="0"/>
                  </a:lnTo>
                  <a:lnTo>
                    <a:pt x="8091" y="36408"/>
                  </a:lnTo>
                  <a:lnTo>
                    <a:pt x="14320" y="65571"/>
                  </a:lnTo>
                  <a:lnTo>
                    <a:pt x="19911" y="92642"/>
                  </a:lnTo>
                  <a:lnTo>
                    <a:pt x="25218" y="118787"/>
                  </a:lnTo>
                  <a:lnTo>
                    <a:pt x="30399" y="144517"/>
                  </a:lnTo>
                  <a:lnTo>
                    <a:pt x="38076" y="178287"/>
                  </a:lnTo>
                  <a:lnTo>
                    <a:pt x="44210" y="212453"/>
                  </a:lnTo>
                  <a:lnTo>
                    <a:pt x="52149" y="244351"/>
                  </a:lnTo>
                  <a:lnTo>
                    <a:pt x="50852" y="245874"/>
                  </a:lnTo>
                  <a:lnTo>
                    <a:pt x="48295" y="246042"/>
                  </a:lnTo>
                  <a:lnTo>
                    <a:pt x="38100" y="243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78"/>
            <p:cNvSpPr/>
            <p:nvPr>
              <p:custDataLst>
                <p:tags r:id="rId43"/>
              </p:custDataLst>
            </p:nvPr>
          </p:nvSpPr>
          <p:spPr>
            <a:xfrm>
              <a:off x="3780426" y="5091857"/>
              <a:ext cx="119416" cy="215655"/>
            </a:xfrm>
            <a:custGeom>
              <a:avLst/>
              <a:gdLst/>
              <a:ahLst/>
              <a:cxnLst/>
              <a:rect l="0" t="0" r="0" b="0"/>
              <a:pathLst>
                <a:path w="119416" h="215655">
                  <a:moveTo>
                    <a:pt x="29574" y="89743"/>
                  </a:moveTo>
                  <a:lnTo>
                    <a:pt x="29574" y="89743"/>
                  </a:lnTo>
                  <a:lnTo>
                    <a:pt x="33619" y="122105"/>
                  </a:lnTo>
                  <a:lnTo>
                    <a:pt x="36134" y="154364"/>
                  </a:lnTo>
                  <a:lnTo>
                    <a:pt x="41239" y="169546"/>
                  </a:lnTo>
                  <a:lnTo>
                    <a:pt x="62384" y="204843"/>
                  </a:lnTo>
                  <a:lnTo>
                    <a:pt x="67581" y="208632"/>
                  </a:lnTo>
                  <a:lnTo>
                    <a:pt x="72713" y="211162"/>
                  </a:lnTo>
                  <a:lnTo>
                    <a:pt x="77816" y="215109"/>
                  </a:lnTo>
                  <a:lnTo>
                    <a:pt x="80362" y="215654"/>
                  </a:lnTo>
                  <a:lnTo>
                    <a:pt x="82906" y="215170"/>
                  </a:lnTo>
                  <a:lnTo>
                    <a:pt x="97118" y="208311"/>
                  </a:lnTo>
                  <a:lnTo>
                    <a:pt x="104184" y="201424"/>
                  </a:lnTo>
                  <a:lnTo>
                    <a:pt x="115620" y="183206"/>
                  </a:lnTo>
                  <a:lnTo>
                    <a:pt x="119415" y="160239"/>
                  </a:lnTo>
                  <a:lnTo>
                    <a:pt x="116495" y="131987"/>
                  </a:lnTo>
                  <a:lnTo>
                    <a:pt x="110268" y="102165"/>
                  </a:lnTo>
                  <a:lnTo>
                    <a:pt x="95341" y="67832"/>
                  </a:lnTo>
                  <a:lnTo>
                    <a:pt x="81104" y="38848"/>
                  </a:lnTo>
                  <a:lnTo>
                    <a:pt x="68563" y="25636"/>
                  </a:lnTo>
                  <a:lnTo>
                    <a:pt x="37175" y="3391"/>
                  </a:lnTo>
                  <a:lnTo>
                    <a:pt x="25049" y="0"/>
                  </a:lnTo>
                  <a:lnTo>
                    <a:pt x="19784" y="1127"/>
                  </a:lnTo>
                  <a:lnTo>
                    <a:pt x="9419" y="6897"/>
                  </a:lnTo>
                  <a:lnTo>
                    <a:pt x="5977" y="11653"/>
                  </a:lnTo>
                  <a:lnTo>
                    <a:pt x="2153" y="23710"/>
                  </a:lnTo>
                  <a:lnTo>
                    <a:pt x="0" y="44778"/>
                  </a:lnTo>
                  <a:lnTo>
                    <a:pt x="3408" y="63061"/>
                  </a:lnTo>
                  <a:lnTo>
                    <a:pt x="9760" y="71675"/>
                  </a:lnTo>
                  <a:lnTo>
                    <a:pt x="18228" y="77480"/>
                  </a:lnTo>
                  <a:lnTo>
                    <a:pt x="37194" y="82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79"/>
            <p:cNvSpPr/>
            <p:nvPr>
              <p:custDataLst>
                <p:tags r:id="rId44"/>
              </p:custDataLst>
            </p:nvPr>
          </p:nvSpPr>
          <p:spPr>
            <a:xfrm>
              <a:off x="3345180" y="5008784"/>
              <a:ext cx="373381" cy="315121"/>
            </a:xfrm>
            <a:custGeom>
              <a:avLst/>
              <a:gdLst/>
              <a:ahLst/>
              <a:cxnLst/>
              <a:rect l="0" t="0" r="0" b="0"/>
              <a:pathLst>
                <a:path w="373381" h="315121">
                  <a:moveTo>
                    <a:pt x="0" y="58516"/>
                  </a:moveTo>
                  <a:lnTo>
                    <a:pt x="0" y="58516"/>
                  </a:lnTo>
                  <a:lnTo>
                    <a:pt x="33114" y="82849"/>
                  </a:lnTo>
                  <a:lnTo>
                    <a:pt x="54497" y="111352"/>
                  </a:lnTo>
                  <a:lnTo>
                    <a:pt x="74849" y="144539"/>
                  </a:lnTo>
                  <a:lnTo>
                    <a:pt x="92428" y="179366"/>
                  </a:lnTo>
                  <a:lnTo>
                    <a:pt x="111955" y="206659"/>
                  </a:lnTo>
                  <a:lnTo>
                    <a:pt x="127058" y="219062"/>
                  </a:lnTo>
                  <a:lnTo>
                    <a:pt x="139443" y="223002"/>
                  </a:lnTo>
                  <a:lnTo>
                    <a:pt x="146302" y="224054"/>
                  </a:lnTo>
                  <a:lnTo>
                    <a:pt x="162954" y="218449"/>
                  </a:lnTo>
                  <a:lnTo>
                    <a:pt x="179104" y="207490"/>
                  </a:lnTo>
                  <a:lnTo>
                    <a:pt x="189104" y="194154"/>
                  </a:lnTo>
                  <a:lnTo>
                    <a:pt x="202422" y="158812"/>
                  </a:lnTo>
                  <a:lnTo>
                    <a:pt x="209743" y="128402"/>
                  </a:lnTo>
                  <a:lnTo>
                    <a:pt x="213135" y="93805"/>
                  </a:lnTo>
                  <a:lnTo>
                    <a:pt x="219126" y="62575"/>
                  </a:lnTo>
                  <a:lnTo>
                    <a:pt x="226477" y="28838"/>
                  </a:lnTo>
                  <a:lnTo>
                    <a:pt x="228503" y="14845"/>
                  </a:lnTo>
                  <a:lnTo>
                    <a:pt x="235036" y="0"/>
                  </a:lnTo>
                  <a:lnTo>
                    <a:pt x="236278" y="32"/>
                  </a:lnTo>
                  <a:lnTo>
                    <a:pt x="239914" y="2325"/>
                  </a:lnTo>
                  <a:lnTo>
                    <a:pt x="246722" y="12422"/>
                  </a:lnTo>
                  <a:lnTo>
                    <a:pt x="259125" y="46488"/>
                  </a:lnTo>
                  <a:lnTo>
                    <a:pt x="269249" y="84550"/>
                  </a:lnTo>
                  <a:lnTo>
                    <a:pt x="274324" y="109034"/>
                  </a:lnTo>
                  <a:lnTo>
                    <a:pt x="279401" y="136001"/>
                  </a:lnTo>
                  <a:lnTo>
                    <a:pt x="284481" y="162098"/>
                  </a:lnTo>
                  <a:lnTo>
                    <a:pt x="289560" y="187808"/>
                  </a:lnTo>
                  <a:lnTo>
                    <a:pt x="294640" y="213345"/>
                  </a:lnTo>
                  <a:lnTo>
                    <a:pt x="302260" y="249830"/>
                  </a:lnTo>
                  <a:lnTo>
                    <a:pt x="311574" y="277479"/>
                  </a:lnTo>
                  <a:lnTo>
                    <a:pt x="328821" y="300065"/>
                  </a:lnTo>
                  <a:lnTo>
                    <a:pt x="344185" y="312026"/>
                  </a:lnTo>
                  <a:lnTo>
                    <a:pt x="351373" y="315120"/>
                  </a:lnTo>
                  <a:lnTo>
                    <a:pt x="355322" y="314251"/>
                  </a:lnTo>
                  <a:lnTo>
                    <a:pt x="373380" y="3023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1"/>
          <p:cNvGrpSpPr/>
          <p:nvPr/>
        </p:nvGrpSpPr>
        <p:grpSpPr>
          <a:xfrm>
            <a:off x="4411980" y="5059680"/>
            <a:ext cx="1242062" cy="682953"/>
            <a:chOff x="4411980" y="5059680"/>
            <a:chExt cx="1242062" cy="682953"/>
          </a:xfrm>
        </p:grpSpPr>
        <p:sp>
          <p:nvSpPr>
            <p:cNvPr id="121" name="SMARTInkShape-180"/>
            <p:cNvSpPr/>
            <p:nvPr>
              <p:custDataLst>
                <p:tags r:id="rId32"/>
              </p:custDataLst>
            </p:nvPr>
          </p:nvSpPr>
          <p:spPr>
            <a:xfrm>
              <a:off x="4503420" y="5097780"/>
              <a:ext cx="53340" cy="258791"/>
            </a:xfrm>
            <a:custGeom>
              <a:avLst/>
              <a:gdLst/>
              <a:ahLst/>
              <a:cxnLst/>
              <a:rect l="0" t="0" r="0" b="0"/>
              <a:pathLst>
                <a:path w="53340" h="258791">
                  <a:moveTo>
                    <a:pt x="0" y="182879"/>
                  </a:moveTo>
                  <a:lnTo>
                    <a:pt x="0" y="182879"/>
                  </a:lnTo>
                  <a:lnTo>
                    <a:pt x="17403" y="215994"/>
                  </a:lnTo>
                  <a:lnTo>
                    <a:pt x="46533" y="251647"/>
                  </a:lnTo>
                  <a:lnTo>
                    <a:pt x="53074" y="258790"/>
                  </a:lnTo>
                  <a:lnTo>
                    <a:pt x="53262" y="250904"/>
                  </a:lnTo>
                  <a:lnTo>
                    <a:pt x="42727" y="215159"/>
                  </a:lnTo>
                  <a:lnTo>
                    <a:pt x="31381" y="186987"/>
                  </a:lnTo>
                  <a:lnTo>
                    <a:pt x="21339" y="153146"/>
                  </a:lnTo>
                  <a:lnTo>
                    <a:pt x="13002" y="120354"/>
                  </a:lnTo>
                  <a:lnTo>
                    <a:pt x="9215" y="89189"/>
                  </a:lnTo>
                  <a:lnTo>
                    <a:pt x="8092" y="58506"/>
                  </a:lnTo>
                  <a:lnTo>
                    <a:pt x="21377" y="35880"/>
                  </a:lnTo>
                  <a:lnTo>
                    <a:pt x="533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1"/>
            <p:cNvSpPr/>
            <p:nvPr>
              <p:custDataLst>
                <p:tags r:id="rId33"/>
              </p:custDataLst>
            </p:nvPr>
          </p:nvSpPr>
          <p:spPr>
            <a:xfrm>
              <a:off x="4688241" y="5146308"/>
              <a:ext cx="196180" cy="324852"/>
            </a:xfrm>
            <a:custGeom>
              <a:avLst/>
              <a:gdLst/>
              <a:ahLst/>
              <a:cxnLst/>
              <a:rect l="0" t="0" r="0" b="0"/>
              <a:pathLst>
                <a:path w="196180" h="324852">
                  <a:moveTo>
                    <a:pt x="142839" y="50533"/>
                  </a:moveTo>
                  <a:lnTo>
                    <a:pt x="142839" y="50533"/>
                  </a:lnTo>
                  <a:lnTo>
                    <a:pt x="109725" y="18265"/>
                  </a:lnTo>
                  <a:lnTo>
                    <a:pt x="95384" y="7122"/>
                  </a:lnTo>
                  <a:lnTo>
                    <a:pt x="81108" y="1606"/>
                  </a:lnTo>
                  <a:lnTo>
                    <a:pt x="67143" y="0"/>
                  </a:lnTo>
                  <a:lnTo>
                    <a:pt x="55292" y="2109"/>
                  </a:lnTo>
                  <a:lnTo>
                    <a:pt x="44380" y="10383"/>
                  </a:lnTo>
                  <a:lnTo>
                    <a:pt x="33886" y="24222"/>
                  </a:lnTo>
                  <a:lnTo>
                    <a:pt x="19305" y="55813"/>
                  </a:lnTo>
                  <a:lnTo>
                    <a:pt x="9246" y="91985"/>
                  </a:lnTo>
                  <a:lnTo>
                    <a:pt x="1750" y="129513"/>
                  </a:lnTo>
                  <a:lnTo>
                    <a:pt x="0" y="164903"/>
                  </a:lnTo>
                  <a:lnTo>
                    <a:pt x="6564" y="193320"/>
                  </a:lnTo>
                  <a:lnTo>
                    <a:pt x="8809" y="199063"/>
                  </a:lnTo>
                  <a:lnTo>
                    <a:pt x="15819" y="207704"/>
                  </a:lnTo>
                  <a:lnTo>
                    <a:pt x="23732" y="213519"/>
                  </a:lnTo>
                  <a:lnTo>
                    <a:pt x="32947" y="216794"/>
                  </a:lnTo>
                  <a:lnTo>
                    <a:pt x="38400" y="217559"/>
                  </a:lnTo>
                  <a:lnTo>
                    <a:pt x="50276" y="213945"/>
                  </a:lnTo>
                  <a:lnTo>
                    <a:pt x="57391" y="207544"/>
                  </a:lnTo>
                  <a:lnTo>
                    <a:pt x="83265" y="170771"/>
                  </a:lnTo>
                  <a:lnTo>
                    <a:pt x="94351" y="136403"/>
                  </a:lnTo>
                  <a:lnTo>
                    <a:pt x="107249" y="100567"/>
                  </a:lnTo>
                  <a:lnTo>
                    <a:pt x="112345" y="93936"/>
                  </a:lnTo>
                  <a:lnTo>
                    <a:pt x="118471" y="89681"/>
                  </a:lnTo>
                  <a:lnTo>
                    <a:pt x="121566" y="93613"/>
                  </a:lnTo>
                  <a:lnTo>
                    <a:pt x="130452" y="113981"/>
                  </a:lnTo>
                  <a:lnTo>
                    <a:pt x="137852" y="143180"/>
                  </a:lnTo>
                  <a:lnTo>
                    <a:pt x="142880" y="168755"/>
                  </a:lnTo>
                  <a:lnTo>
                    <a:pt x="147937" y="197057"/>
                  </a:lnTo>
                  <a:lnTo>
                    <a:pt x="153007" y="226567"/>
                  </a:lnTo>
                  <a:lnTo>
                    <a:pt x="160341" y="254359"/>
                  </a:lnTo>
                  <a:lnTo>
                    <a:pt x="173989" y="289289"/>
                  </a:lnTo>
                  <a:lnTo>
                    <a:pt x="196179" y="324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2"/>
            <p:cNvSpPr/>
            <p:nvPr>
              <p:custDataLst>
                <p:tags r:id="rId34"/>
              </p:custDataLst>
            </p:nvPr>
          </p:nvSpPr>
          <p:spPr>
            <a:xfrm>
              <a:off x="4998720" y="5090159"/>
              <a:ext cx="49796" cy="312422"/>
            </a:xfrm>
            <a:custGeom>
              <a:avLst/>
              <a:gdLst/>
              <a:ahLst/>
              <a:cxnLst/>
              <a:rect l="0" t="0" r="0" b="0"/>
              <a:pathLst>
                <a:path w="49796" h="312422">
                  <a:moveTo>
                    <a:pt x="0" y="0"/>
                  </a:moveTo>
                  <a:lnTo>
                    <a:pt x="0" y="0"/>
                  </a:lnTo>
                  <a:lnTo>
                    <a:pt x="4046" y="32362"/>
                  </a:lnTo>
                  <a:lnTo>
                    <a:pt x="6031" y="61797"/>
                  </a:lnTo>
                  <a:lnTo>
                    <a:pt x="7760" y="91813"/>
                  </a:lnTo>
                  <a:lnTo>
                    <a:pt x="11351" y="122087"/>
                  </a:lnTo>
                  <a:lnTo>
                    <a:pt x="18026" y="152474"/>
                  </a:lnTo>
                  <a:lnTo>
                    <a:pt x="25792" y="181220"/>
                  </a:lnTo>
                  <a:lnTo>
                    <a:pt x="34923" y="216444"/>
                  </a:lnTo>
                  <a:lnTo>
                    <a:pt x="42146" y="247483"/>
                  </a:lnTo>
                  <a:lnTo>
                    <a:pt x="47271" y="281155"/>
                  </a:lnTo>
                  <a:lnTo>
                    <a:pt x="49795" y="295139"/>
                  </a:lnTo>
                  <a:lnTo>
                    <a:pt x="45721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3"/>
            <p:cNvSpPr/>
            <p:nvPr>
              <p:custDataLst>
                <p:tags r:id="rId35"/>
              </p:custDataLst>
            </p:nvPr>
          </p:nvSpPr>
          <p:spPr>
            <a:xfrm>
              <a:off x="4914900" y="5231639"/>
              <a:ext cx="419101" cy="249201"/>
            </a:xfrm>
            <a:custGeom>
              <a:avLst/>
              <a:gdLst/>
              <a:ahLst/>
              <a:cxnLst/>
              <a:rect l="0" t="0" r="0" b="0"/>
              <a:pathLst>
                <a:path w="419101" h="249201">
                  <a:moveTo>
                    <a:pt x="0" y="56641"/>
                  </a:moveTo>
                  <a:lnTo>
                    <a:pt x="0" y="56641"/>
                  </a:lnTo>
                  <a:lnTo>
                    <a:pt x="32362" y="76867"/>
                  </a:lnTo>
                  <a:lnTo>
                    <a:pt x="68667" y="93491"/>
                  </a:lnTo>
                  <a:lnTo>
                    <a:pt x="100873" y="99733"/>
                  </a:lnTo>
                  <a:lnTo>
                    <a:pt x="131865" y="101583"/>
                  </a:lnTo>
                  <a:lnTo>
                    <a:pt x="162496" y="102130"/>
                  </a:lnTo>
                  <a:lnTo>
                    <a:pt x="193021" y="102292"/>
                  </a:lnTo>
                  <a:lnTo>
                    <a:pt x="228440" y="96264"/>
                  </a:lnTo>
                  <a:lnTo>
                    <a:pt x="255552" y="88513"/>
                  </a:lnTo>
                  <a:lnTo>
                    <a:pt x="290721" y="66634"/>
                  </a:lnTo>
                  <a:lnTo>
                    <a:pt x="304026" y="48486"/>
                  </a:lnTo>
                  <a:lnTo>
                    <a:pt x="314807" y="28595"/>
                  </a:lnTo>
                  <a:lnTo>
                    <a:pt x="315705" y="24397"/>
                  </a:lnTo>
                  <a:lnTo>
                    <a:pt x="315456" y="20752"/>
                  </a:lnTo>
                  <a:lnTo>
                    <a:pt x="312922" y="14444"/>
                  </a:lnTo>
                  <a:lnTo>
                    <a:pt x="308975" y="8817"/>
                  </a:lnTo>
                  <a:lnTo>
                    <a:pt x="297947" y="890"/>
                  </a:lnTo>
                  <a:lnTo>
                    <a:pt x="294306" y="0"/>
                  </a:lnTo>
                  <a:lnTo>
                    <a:pt x="291030" y="254"/>
                  </a:lnTo>
                  <a:lnTo>
                    <a:pt x="288000" y="1269"/>
                  </a:lnTo>
                  <a:lnTo>
                    <a:pt x="275645" y="10789"/>
                  </a:lnTo>
                  <a:lnTo>
                    <a:pt x="251301" y="44645"/>
                  </a:lnTo>
                  <a:lnTo>
                    <a:pt x="246275" y="53723"/>
                  </a:lnTo>
                  <a:lnTo>
                    <a:pt x="243770" y="71629"/>
                  </a:lnTo>
                  <a:lnTo>
                    <a:pt x="242945" y="95420"/>
                  </a:lnTo>
                  <a:lnTo>
                    <a:pt x="243244" y="123134"/>
                  </a:lnTo>
                  <a:lnTo>
                    <a:pt x="245983" y="144997"/>
                  </a:lnTo>
                  <a:lnTo>
                    <a:pt x="255800" y="178319"/>
                  </a:lnTo>
                  <a:lnTo>
                    <a:pt x="271561" y="212074"/>
                  </a:lnTo>
                  <a:lnTo>
                    <a:pt x="291000" y="234117"/>
                  </a:lnTo>
                  <a:lnTo>
                    <a:pt x="316891" y="247328"/>
                  </a:lnTo>
                  <a:lnTo>
                    <a:pt x="333882" y="249200"/>
                  </a:lnTo>
                  <a:lnTo>
                    <a:pt x="350745" y="246363"/>
                  </a:lnTo>
                  <a:lnTo>
                    <a:pt x="379280" y="233552"/>
                  </a:lnTo>
                  <a:lnTo>
                    <a:pt x="417348" y="202874"/>
                  </a:lnTo>
                  <a:lnTo>
                    <a:pt x="419100" y="201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4"/>
            <p:cNvSpPr/>
            <p:nvPr>
              <p:custDataLst>
                <p:tags r:id="rId36"/>
              </p:custDataLst>
            </p:nvPr>
          </p:nvSpPr>
          <p:spPr>
            <a:xfrm>
              <a:off x="5296932" y="5059680"/>
              <a:ext cx="204701" cy="367851"/>
            </a:xfrm>
            <a:custGeom>
              <a:avLst/>
              <a:gdLst/>
              <a:ahLst/>
              <a:cxnLst/>
              <a:rect l="0" t="0" r="0" b="0"/>
              <a:pathLst>
                <a:path w="204701" h="367851">
                  <a:moveTo>
                    <a:pt x="181848" y="0"/>
                  </a:moveTo>
                  <a:lnTo>
                    <a:pt x="181848" y="0"/>
                  </a:lnTo>
                  <a:lnTo>
                    <a:pt x="193984" y="36407"/>
                  </a:lnTo>
                  <a:lnTo>
                    <a:pt x="199941" y="67827"/>
                  </a:lnTo>
                  <a:lnTo>
                    <a:pt x="202591" y="98726"/>
                  </a:lnTo>
                  <a:lnTo>
                    <a:pt x="203766" y="129391"/>
                  </a:lnTo>
                  <a:lnTo>
                    <a:pt x="202031" y="162212"/>
                  </a:lnTo>
                  <a:lnTo>
                    <a:pt x="199286" y="195707"/>
                  </a:lnTo>
                  <a:lnTo>
                    <a:pt x="198064" y="227528"/>
                  </a:lnTo>
                  <a:lnTo>
                    <a:pt x="197522" y="256346"/>
                  </a:lnTo>
                  <a:lnTo>
                    <a:pt x="199475" y="291854"/>
                  </a:lnTo>
                  <a:lnTo>
                    <a:pt x="204019" y="327648"/>
                  </a:lnTo>
                  <a:lnTo>
                    <a:pt x="204700" y="350016"/>
                  </a:lnTo>
                  <a:lnTo>
                    <a:pt x="200660" y="350370"/>
                  </a:lnTo>
                  <a:lnTo>
                    <a:pt x="199469" y="349573"/>
                  </a:lnTo>
                  <a:lnTo>
                    <a:pt x="198676" y="348196"/>
                  </a:lnTo>
                  <a:lnTo>
                    <a:pt x="186575" y="321999"/>
                  </a:lnTo>
                  <a:lnTo>
                    <a:pt x="168150" y="288814"/>
                  </a:lnTo>
                  <a:lnTo>
                    <a:pt x="165096" y="281443"/>
                  </a:lnTo>
                  <a:lnTo>
                    <a:pt x="131152" y="246032"/>
                  </a:lnTo>
                  <a:lnTo>
                    <a:pt x="118677" y="235502"/>
                  </a:lnTo>
                  <a:lnTo>
                    <a:pt x="104665" y="227998"/>
                  </a:lnTo>
                  <a:lnTo>
                    <a:pt x="87713" y="226357"/>
                  </a:lnTo>
                  <a:lnTo>
                    <a:pt x="69737" y="229296"/>
                  </a:lnTo>
                  <a:lnTo>
                    <a:pt x="53281" y="236248"/>
                  </a:lnTo>
                  <a:lnTo>
                    <a:pt x="29736" y="257771"/>
                  </a:lnTo>
                  <a:lnTo>
                    <a:pt x="6802" y="288454"/>
                  </a:lnTo>
                  <a:lnTo>
                    <a:pt x="1289" y="306259"/>
                  </a:lnTo>
                  <a:lnTo>
                    <a:pt x="0" y="317020"/>
                  </a:lnTo>
                  <a:lnTo>
                    <a:pt x="3320" y="332597"/>
                  </a:lnTo>
                  <a:lnTo>
                    <a:pt x="20478" y="355864"/>
                  </a:lnTo>
                  <a:lnTo>
                    <a:pt x="23468" y="359162"/>
                  </a:lnTo>
                  <a:lnTo>
                    <a:pt x="39812" y="367850"/>
                  </a:lnTo>
                  <a:lnTo>
                    <a:pt x="64816" y="364149"/>
                  </a:lnTo>
                  <a:lnTo>
                    <a:pt x="90887" y="354884"/>
                  </a:lnTo>
                  <a:lnTo>
                    <a:pt x="96654" y="350044"/>
                  </a:lnTo>
                  <a:lnTo>
                    <a:pt x="105648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5"/>
            <p:cNvSpPr/>
            <p:nvPr>
              <p:custDataLst>
                <p:tags r:id="rId37"/>
              </p:custDataLst>
            </p:nvPr>
          </p:nvSpPr>
          <p:spPr>
            <a:xfrm>
              <a:off x="4411980" y="5196841"/>
              <a:ext cx="182880" cy="160019"/>
            </a:xfrm>
            <a:custGeom>
              <a:avLst/>
              <a:gdLst/>
              <a:ahLst/>
              <a:cxnLst/>
              <a:rect l="0" t="0" r="0" b="0"/>
              <a:pathLst>
                <a:path w="182880" h="160019">
                  <a:moveTo>
                    <a:pt x="0" y="0"/>
                  </a:moveTo>
                  <a:lnTo>
                    <a:pt x="0" y="0"/>
                  </a:lnTo>
                  <a:lnTo>
                    <a:pt x="0" y="28315"/>
                  </a:lnTo>
                  <a:lnTo>
                    <a:pt x="6084" y="60563"/>
                  </a:lnTo>
                  <a:lnTo>
                    <a:pt x="13844" y="77868"/>
                  </a:lnTo>
                  <a:lnTo>
                    <a:pt x="36045" y="104025"/>
                  </a:lnTo>
                  <a:lnTo>
                    <a:pt x="59034" y="119345"/>
                  </a:lnTo>
                  <a:lnTo>
                    <a:pt x="93407" y="131781"/>
                  </a:lnTo>
                  <a:lnTo>
                    <a:pt x="115610" y="138653"/>
                  </a:lnTo>
                  <a:lnTo>
                    <a:pt x="147055" y="148548"/>
                  </a:lnTo>
                  <a:lnTo>
                    <a:pt x="182879" y="160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6"/>
            <p:cNvSpPr/>
            <p:nvPr>
              <p:custDataLst>
                <p:tags r:id="rId38"/>
              </p:custDataLst>
            </p:nvPr>
          </p:nvSpPr>
          <p:spPr>
            <a:xfrm>
              <a:off x="5612414" y="5532120"/>
              <a:ext cx="41628" cy="210513"/>
            </a:xfrm>
            <a:custGeom>
              <a:avLst/>
              <a:gdLst/>
              <a:ahLst/>
              <a:cxnLst/>
              <a:rect l="0" t="0" r="0" b="0"/>
              <a:pathLst>
                <a:path w="41628" h="210513">
                  <a:moveTo>
                    <a:pt x="41627" y="0"/>
                  </a:moveTo>
                  <a:lnTo>
                    <a:pt x="41627" y="0"/>
                  </a:lnTo>
                  <a:lnTo>
                    <a:pt x="33536" y="28316"/>
                  </a:lnTo>
                  <a:lnTo>
                    <a:pt x="20414" y="66151"/>
                  </a:lnTo>
                  <a:lnTo>
                    <a:pt x="13007" y="93747"/>
                  </a:lnTo>
                  <a:lnTo>
                    <a:pt x="7740" y="122099"/>
                  </a:lnTo>
                  <a:lnTo>
                    <a:pt x="5399" y="148811"/>
                  </a:lnTo>
                  <a:lnTo>
                    <a:pt x="35" y="183604"/>
                  </a:lnTo>
                  <a:lnTo>
                    <a:pt x="0" y="198159"/>
                  </a:lnTo>
                  <a:lnTo>
                    <a:pt x="2830" y="210357"/>
                  </a:lnTo>
                  <a:lnTo>
                    <a:pt x="4755" y="210512"/>
                  </a:lnTo>
                  <a:lnTo>
                    <a:pt x="18766" y="2057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2"/>
          <p:cNvGrpSpPr/>
          <p:nvPr/>
        </p:nvGrpSpPr>
        <p:grpSpPr>
          <a:xfrm>
            <a:off x="5877113" y="5266894"/>
            <a:ext cx="737048" cy="325567"/>
            <a:chOff x="5877113" y="5266894"/>
            <a:chExt cx="737048" cy="325567"/>
          </a:xfrm>
        </p:grpSpPr>
        <p:sp>
          <p:nvSpPr>
            <p:cNvPr id="129" name="SMARTInkShape-187"/>
            <p:cNvSpPr/>
            <p:nvPr>
              <p:custDataLst>
                <p:tags r:id="rId30"/>
              </p:custDataLst>
            </p:nvPr>
          </p:nvSpPr>
          <p:spPr>
            <a:xfrm>
              <a:off x="5877113" y="5266894"/>
              <a:ext cx="172229" cy="271310"/>
            </a:xfrm>
            <a:custGeom>
              <a:avLst/>
              <a:gdLst/>
              <a:ahLst/>
              <a:cxnLst/>
              <a:rect l="0" t="0" r="0" b="0"/>
              <a:pathLst>
                <a:path w="172229" h="271310">
                  <a:moveTo>
                    <a:pt x="142687" y="21386"/>
                  </a:moveTo>
                  <a:lnTo>
                    <a:pt x="142687" y="21386"/>
                  </a:lnTo>
                  <a:lnTo>
                    <a:pt x="110326" y="9250"/>
                  </a:lnTo>
                  <a:lnTo>
                    <a:pt x="74362" y="644"/>
                  </a:lnTo>
                  <a:lnTo>
                    <a:pt x="52170" y="0"/>
                  </a:lnTo>
                  <a:lnTo>
                    <a:pt x="35340" y="4795"/>
                  </a:lnTo>
                  <a:lnTo>
                    <a:pt x="27809" y="9215"/>
                  </a:lnTo>
                  <a:lnTo>
                    <a:pt x="28001" y="15812"/>
                  </a:lnTo>
                  <a:lnTo>
                    <a:pt x="40408" y="46828"/>
                  </a:lnTo>
                  <a:lnTo>
                    <a:pt x="60171" y="72386"/>
                  </a:lnTo>
                  <a:lnTo>
                    <a:pt x="91862" y="98880"/>
                  </a:lnTo>
                  <a:lnTo>
                    <a:pt x="126438" y="128322"/>
                  </a:lnTo>
                  <a:lnTo>
                    <a:pt x="157125" y="163942"/>
                  </a:lnTo>
                  <a:lnTo>
                    <a:pt x="166038" y="175338"/>
                  </a:lnTo>
                  <a:lnTo>
                    <a:pt x="171054" y="191274"/>
                  </a:lnTo>
                  <a:lnTo>
                    <a:pt x="172228" y="201596"/>
                  </a:lnTo>
                  <a:lnTo>
                    <a:pt x="168843" y="216928"/>
                  </a:lnTo>
                  <a:lnTo>
                    <a:pt x="162498" y="224851"/>
                  </a:lnTo>
                  <a:lnTo>
                    <a:pt x="132816" y="244765"/>
                  </a:lnTo>
                  <a:lnTo>
                    <a:pt x="96020" y="257076"/>
                  </a:lnTo>
                  <a:lnTo>
                    <a:pt x="60185" y="267661"/>
                  </a:lnTo>
                  <a:lnTo>
                    <a:pt x="36397" y="271309"/>
                  </a:lnTo>
                  <a:lnTo>
                    <a:pt x="17307" y="268346"/>
                  </a:lnTo>
                  <a:lnTo>
                    <a:pt x="4973" y="262105"/>
                  </a:lnTo>
                  <a:lnTo>
                    <a:pt x="2618" y="258913"/>
                  </a:lnTo>
                  <a:lnTo>
                    <a:pt x="0" y="250849"/>
                  </a:lnTo>
                  <a:lnTo>
                    <a:pt x="3353" y="239362"/>
                  </a:lnTo>
                  <a:lnTo>
                    <a:pt x="23349" y="203202"/>
                  </a:lnTo>
                  <a:lnTo>
                    <a:pt x="36007" y="181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8"/>
            <p:cNvSpPr/>
            <p:nvPr>
              <p:custDataLst>
                <p:tags r:id="rId31"/>
              </p:custDataLst>
            </p:nvPr>
          </p:nvSpPr>
          <p:spPr>
            <a:xfrm>
              <a:off x="6156959" y="5349241"/>
              <a:ext cx="457202" cy="243220"/>
            </a:xfrm>
            <a:custGeom>
              <a:avLst/>
              <a:gdLst/>
              <a:ahLst/>
              <a:cxnLst/>
              <a:rect l="0" t="0" r="0" b="0"/>
              <a:pathLst>
                <a:path w="457202" h="243220">
                  <a:moveTo>
                    <a:pt x="0" y="38100"/>
                  </a:moveTo>
                  <a:lnTo>
                    <a:pt x="0" y="38100"/>
                  </a:lnTo>
                  <a:lnTo>
                    <a:pt x="36408" y="46189"/>
                  </a:lnTo>
                  <a:lnTo>
                    <a:pt x="63312" y="50161"/>
                  </a:lnTo>
                  <a:lnTo>
                    <a:pt x="97500" y="52397"/>
                  </a:lnTo>
                  <a:lnTo>
                    <a:pt x="131336" y="53060"/>
                  </a:lnTo>
                  <a:lnTo>
                    <a:pt x="165916" y="53256"/>
                  </a:lnTo>
                  <a:lnTo>
                    <a:pt x="199867" y="55572"/>
                  </a:lnTo>
                  <a:lnTo>
                    <a:pt x="236738" y="61621"/>
                  </a:lnTo>
                  <a:lnTo>
                    <a:pt x="269959" y="68774"/>
                  </a:lnTo>
                  <a:lnTo>
                    <a:pt x="286775" y="74592"/>
                  </a:lnTo>
                  <a:lnTo>
                    <a:pt x="299895" y="82822"/>
                  </a:lnTo>
                  <a:lnTo>
                    <a:pt x="322114" y="113224"/>
                  </a:lnTo>
                  <a:lnTo>
                    <a:pt x="342810" y="146825"/>
                  </a:lnTo>
                  <a:lnTo>
                    <a:pt x="359158" y="181778"/>
                  </a:lnTo>
                  <a:lnTo>
                    <a:pt x="373180" y="218576"/>
                  </a:lnTo>
                  <a:lnTo>
                    <a:pt x="383501" y="236779"/>
                  </a:lnTo>
                  <a:lnTo>
                    <a:pt x="388603" y="240701"/>
                  </a:lnTo>
                  <a:lnTo>
                    <a:pt x="394733" y="243219"/>
                  </a:lnTo>
                  <a:lnTo>
                    <a:pt x="397829" y="241306"/>
                  </a:lnTo>
                  <a:lnTo>
                    <a:pt x="406715" y="233179"/>
                  </a:lnTo>
                  <a:lnTo>
                    <a:pt x="418663" y="206800"/>
                  </a:lnTo>
                  <a:lnTo>
                    <a:pt x="425680" y="174602"/>
                  </a:lnTo>
                  <a:lnTo>
                    <a:pt x="431107" y="149420"/>
                  </a:lnTo>
                  <a:lnTo>
                    <a:pt x="435572" y="126707"/>
                  </a:lnTo>
                  <a:lnTo>
                    <a:pt x="439395" y="105637"/>
                  </a:lnTo>
                  <a:lnTo>
                    <a:pt x="442790" y="85664"/>
                  </a:lnTo>
                  <a:lnTo>
                    <a:pt x="448820" y="49926"/>
                  </a:lnTo>
                  <a:lnTo>
                    <a:pt x="454718" y="14792"/>
                  </a:lnTo>
                  <a:lnTo>
                    <a:pt x="4572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189"/>
          <p:cNvSpPr/>
          <p:nvPr>
            <p:custDataLst>
              <p:tags r:id="rId2"/>
            </p:custDataLst>
          </p:nvPr>
        </p:nvSpPr>
        <p:spPr>
          <a:xfrm>
            <a:off x="6318253" y="5250180"/>
            <a:ext cx="29207" cy="335280"/>
          </a:xfrm>
          <a:custGeom>
            <a:avLst/>
            <a:gdLst/>
            <a:ahLst/>
            <a:cxnLst/>
            <a:rect l="0" t="0" r="0" b="0"/>
            <a:pathLst>
              <a:path w="29207" h="335280">
                <a:moveTo>
                  <a:pt x="29206" y="0"/>
                </a:moveTo>
                <a:lnTo>
                  <a:pt x="29206" y="0"/>
                </a:lnTo>
                <a:lnTo>
                  <a:pt x="25161" y="32362"/>
                </a:lnTo>
                <a:lnTo>
                  <a:pt x="18659" y="61797"/>
                </a:lnTo>
                <a:lnTo>
                  <a:pt x="11820" y="91812"/>
                </a:lnTo>
                <a:lnTo>
                  <a:pt x="8779" y="122086"/>
                </a:lnTo>
                <a:lnTo>
                  <a:pt x="5170" y="152473"/>
                </a:lnTo>
                <a:lnTo>
                  <a:pt x="1590" y="182066"/>
                </a:lnTo>
                <a:lnTo>
                  <a:pt x="0" y="209330"/>
                </a:lnTo>
                <a:lnTo>
                  <a:pt x="1552" y="235558"/>
                </a:lnTo>
                <a:lnTo>
                  <a:pt x="7184" y="271866"/>
                </a:lnTo>
                <a:lnTo>
                  <a:pt x="16672" y="306385"/>
                </a:lnTo>
                <a:lnTo>
                  <a:pt x="29206" y="3352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44"/>
          <p:cNvGrpSpPr/>
          <p:nvPr/>
        </p:nvGrpSpPr>
        <p:grpSpPr>
          <a:xfrm>
            <a:off x="6832718" y="5204459"/>
            <a:ext cx="1023503" cy="464967"/>
            <a:chOff x="6832718" y="5204459"/>
            <a:chExt cx="1023503" cy="464967"/>
          </a:xfrm>
        </p:grpSpPr>
        <p:sp>
          <p:nvSpPr>
            <p:cNvPr id="133" name="SMARTInkShape-190"/>
            <p:cNvSpPr/>
            <p:nvPr>
              <p:custDataLst>
                <p:tags r:id="rId25"/>
              </p:custDataLst>
            </p:nvPr>
          </p:nvSpPr>
          <p:spPr>
            <a:xfrm>
              <a:off x="6832718" y="5204459"/>
              <a:ext cx="367830" cy="365450"/>
            </a:xfrm>
            <a:custGeom>
              <a:avLst/>
              <a:gdLst/>
              <a:ahLst/>
              <a:cxnLst/>
              <a:rect l="0" t="0" r="0" b="0"/>
              <a:pathLst>
                <a:path w="367830" h="365450">
                  <a:moveTo>
                    <a:pt x="116722" y="0"/>
                  </a:moveTo>
                  <a:lnTo>
                    <a:pt x="116722" y="0"/>
                  </a:lnTo>
                  <a:lnTo>
                    <a:pt x="123495" y="33868"/>
                  </a:lnTo>
                  <a:lnTo>
                    <a:pt x="128858" y="60679"/>
                  </a:lnTo>
                  <a:lnTo>
                    <a:pt x="133279" y="84480"/>
                  </a:lnTo>
                  <a:lnTo>
                    <a:pt x="137074" y="106274"/>
                  </a:lnTo>
                  <a:lnTo>
                    <a:pt x="140450" y="126730"/>
                  </a:lnTo>
                  <a:lnTo>
                    <a:pt x="145241" y="151373"/>
                  </a:lnTo>
                  <a:lnTo>
                    <a:pt x="150975" y="178809"/>
                  </a:lnTo>
                  <a:lnTo>
                    <a:pt x="157338" y="208107"/>
                  </a:lnTo>
                  <a:lnTo>
                    <a:pt x="162426" y="231025"/>
                  </a:lnTo>
                  <a:lnTo>
                    <a:pt x="170337" y="265520"/>
                  </a:lnTo>
                  <a:lnTo>
                    <a:pt x="181469" y="302247"/>
                  </a:lnTo>
                  <a:lnTo>
                    <a:pt x="185152" y="319297"/>
                  </a:lnTo>
                  <a:lnTo>
                    <a:pt x="185258" y="311730"/>
                  </a:lnTo>
                  <a:lnTo>
                    <a:pt x="170976" y="280845"/>
                  </a:lnTo>
                  <a:lnTo>
                    <a:pt x="151399" y="243697"/>
                  </a:lnTo>
                  <a:lnTo>
                    <a:pt x="122721" y="205722"/>
                  </a:lnTo>
                  <a:lnTo>
                    <a:pt x="88286" y="175928"/>
                  </a:lnTo>
                  <a:lnTo>
                    <a:pt x="82525" y="170626"/>
                  </a:lnTo>
                  <a:lnTo>
                    <a:pt x="69350" y="164734"/>
                  </a:lnTo>
                  <a:lnTo>
                    <a:pt x="55875" y="162962"/>
                  </a:lnTo>
                  <a:lnTo>
                    <a:pt x="44241" y="164998"/>
                  </a:lnTo>
                  <a:lnTo>
                    <a:pt x="28171" y="174948"/>
                  </a:lnTo>
                  <a:lnTo>
                    <a:pt x="12684" y="192666"/>
                  </a:lnTo>
                  <a:lnTo>
                    <a:pt x="1418" y="214003"/>
                  </a:lnTo>
                  <a:lnTo>
                    <a:pt x="0" y="231144"/>
                  </a:lnTo>
                  <a:lnTo>
                    <a:pt x="1704" y="259834"/>
                  </a:lnTo>
                  <a:lnTo>
                    <a:pt x="3796" y="278890"/>
                  </a:lnTo>
                  <a:lnTo>
                    <a:pt x="18937" y="311818"/>
                  </a:lnTo>
                  <a:lnTo>
                    <a:pt x="29235" y="325700"/>
                  </a:lnTo>
                  <a:lnTo>
                    <a:pt x="42279" y="334692"/>
                  </a:lnTo>
                  <a:lnTo>
                    <a:pt x="67948" y="340469"/>
                  </a:lnTo>
                  <a:lnTo>
                    <a:pt x="97002" y="338135"/>
                  </a:lnTo>
                  <a:lnTo>
                    <a:pt x="131105" y="332082"/>
                  </a:lnTo>
                  <a:lnTo>
                    <a:pt x="168021" y="312790"/>
                  </a:lnTo>
                  <a:lnTo>
                    <a:pt x="201724" y="289670"/>
                  </a:lnTo>
                  <a:lnTo>
                    <a:pt x="233159" y="262688"/>
                  </a:lnTo>
                  <a:lnTo>
                    <a:pt x="265499" y="226616"/>
                  </a:lnTo>
                  <a:lnTo>
                    <a:pt x="276303" y="213878"/>
                  </a:lnTo>
                  <a:lnTo>
                    <a:pt x="308973" y="213514"/>
                  </a:lnTo>
                  <a:lnTo>
                    <a:pt x="319396" y="217697"/>
                  </a:lnTo>
                  <a:lnTo>
                    <a:pt x="327191" y="224718"/>
                  </a:lnTo>
                  <a:lnTo>
                    <a:pt x="337264" y="242116"/>
                  </a:lnTo>
                  <a:lnTo>
                    <a:pt x="345988" y="273980"/>
                  </a:lnTo>
                  <a:lnTo>
                    <a:pt x="355614" y="308778"/>
                  </a:lnTo>
                  <a:lnTo>
                    <a:pt x="360431" y="341334"/>
                  </a:lnTo>
                  <a:lnTo>
                    <a:pt x="367829" y="364709"/>
                  </a:lnTo>
                  <a:lnTo>
                    <a:pt x="367100" y="365060"/>
                  </a:lnTo>
                  <a:lnTo>
                    <a:pt x="364033" y="365449"/>
                  </a:lnTo>
                  <a:lnTo>
                    <a:pt x="362875" y="363013"/>
                  </a:lnTo>
                  <a:lnTo>
                    <a:pt x="356821" y="329870"/>
                  </a:lnTo>
                  <a:lnTo>
                    <a:pt x="352942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91"/>
            <p:cNvSpPr/>
            <p:nvPr>
              <p:custDataLst>
                <p:tags r:id="rId26"/>
              </p:custDataLst>
            </p:nvPr>
          </p:nvSpPr>
          <p:spPr>
            <a:xfrm>
              <a:off x="7124700" y="52654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92"/>
            <p:cNvSpPr/>
            <p:nvPr>
              <p:custDataLst>
                <p:tags r:id="rId27"/>
              </p:custDataLst>
            </p:nvPr>
          </p:nvSpPr>
          <p:spPr>
            <a:xfrm>
              <a:off x="7219188" y="5326380"/>
              <a:ext cx="212103" cy="254637"/>
            </a:xfrm>
            <a:custGeom>
              <a:avLst/>
              <a:gdLst/>
              <a:ahLst/>
              <a:cxnLst/>
              <a:rect l="0" t="0" r="0" b="0"/>
              <a:pathLst>
                <a:path w="212103" h="254637">
                  <a:moveTo>
                    <a:pt x="103632" y="68579"/>
                  </a:moveTo>
                  <a:lnTo>
                    <a:pt x="103632" y="68579"/>
                  </a:lnTo>
                  <a:lnTo>
                    <a:pt x="99117" y="93416"/>
                  </a:lnTo>
                  <a:lnTo>
                    <a:pt x="92313" y="129572"/>
                  </a:lnTo>
                  <a:lnTo>
                    <a:pt x="86465" y="156930"/>
                  </a:lnTo>
                  <a:lnTo>
                    <a:pt x="86504" y="191372"/>
                  </a:lnTo>
                  <a:lnTo>
                    <a:pt x="94102" y="225574"/>
                  </a:lnTo>
                  <a:lnTo>
                    <a:pt x="98832" y="235158"/>
                  </a:lnTo>
                  <a:lnTo>
                    <a:pt x="106014" y="242239"/>
                  </a:lnTo>
                  <a:lnTo>
                    <a:pt x="120377" y="253684"/>
                  </a:lnTo>
                  <a:lnTo>
                    <a:pt x="124109" y="254636"/>
                  </a:lnTo>
                  <a:lnTo>
                    <a:pt x="132771" y="253436"/>
                  </a:lnTo>
                  <a:lnTo>
                    <a:pt x="143122" y="248001"/>
                  </a:lnTo>
                  <a:lnTo>
                    <a:pt x="165109" y="225552"/>
                  </a:lnTo>
                  <a:lnTo>
                    <a:pt x="189059" y="193473"/>
                  </a:lnTo>
                  <a:lnTo>
                    <a:pt x="202699" y="164476"/>
                  </a:lnTo>
                  <a:lnTo>
                    <a:pt x="212102" y="130390"/>
                  </a:lnTo>
                  <a:lnTo>
                    <a:pt x="211544" y="93113"/>
                  </a:lnTo>
                  <a:lnTo>
                    <a:pt x="210859" y="76943"/>
                  </a:lnTo>
                  <a:lnTo>
                    <a:pt x="208136" y="69922"/>
                  </a:lnTo>
                  <a:lnTo>
                    <a:pt x="198339" y="57606"/>
                  </a:lnTo>
                  <a:lnTo>
                    <a:pt x="178542" y="45196"/>
                  </a:lnTo>
                  <a:lnTo>
                    <a:pt x="148499" y="40203"/>
                  </a:lnTo>
                  <a:lnTo>
                    <a:pt x="116832" y="34678"/>
                  </a:lnTo>
                  <a:lnTo>
                    <a:pt x="81955" y="31724"/>
                  </a:lnTo>
                  <a:lnTo>
                    <a:pt x="48855" y="30848"/>
                  </a:lnTo>
                  <a:lnTo>
                    <a:pt x="13676" y="30529"/>
                  </a:lnTo>
                  <a:lnTo>
                    <a:pt x="4385" y="29655"/>
                  </a:lnTo>
                  <a:lnTo>
                    <a:pt x="1906" y="28236"/>
                  </a:lnTo>
                  <a:lnTo>
                    <a:pt x="255" y="26445"/>
                  </a:lnTo>
                  <a:lnTo>
                    <a:pt x="0" y="23555"/>
                  </a:lnTo>
                  <a:lnTo>
                    <a:pt x="1976" y="15832"/>
                  </a:lnTo>
                  <a:lnTo>
                    <a:pt x="7933" y="9012"/>
                  </a:lnTo>
                  <a:lnTo>
                    <a:pt x="198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93"/>
            <p:cNvSpPr/>
            <p:nvPr>
              <p:custDataLst>
                <p:tags r:id="rId28"/>
              </p:custDataLst>
            </p:nvPr>
          </p:nvSpPr>
          <p:spPr>
            <a:xfrm>
              <a:off x="7509275" y="5280659"/>
              <a:ext cx="64918" cy="249848"/>
            </a:xfrm>
            <a:custGeom>
              <a:avLst/>
              <a:gdLst/>
              <a:ahLst/>
              <a:cxnLst/>
              <a:rect l="0" t="0" r="0" b="0"/>
              <a:pathLst>
                <a:path w="64918" h="249848">
                  <a:moveTo>
                    <a:pt x="4045" y="144782"/>
                  </a:moveTo>
                  <a:lnTo>
                    <a:pt x="4045" y="144782"/>
                  </a:lnTo>
                  <a:lnTo>
                    <a:pt x="0" y="177143"/>
                  </a:lnTo>
                  <a:lnTo>
                    <a:pt x="1529" y="209404"/>
                  </a:lnTo>
                  <a:lnTo>
                    <a:pt x="11657" y="240475"/>
                  </a:lnTo>
                  <a:lnTo>
                    <a:pt x="15331" y="246014"/>
                  </a:lnTo>
                  <a:lnTo>
                    <a:pt x="19785" y="249040"/>
                  </a:lnTo>
                  <a:lnTo>
                    <a:pt x="22158" y="249847"/>
                  </a:lnTo>
                  <a:lnTo>
                    <a:pt x="24587" y="249538"/>
                  </a:lnTo>
                  <a:lnTo>
                    <a:pt x="29544" y="246937"/>
                  </a:lnTo>
                  <a:lnTo>
                    <a:pt x="44693" y="233507"/>
                  </a:lnTo>
                  <a:lnTo>
                    <a:pt x="47511" y="224008"/>
                  </a:lnTo>
                  <a:lnTo>
                    <a:pt x="48263" y="217919"/>
                  </a:lnTo>
                  <a:lnTo>
                    <a:pt x="53612" y="206637"/>
                  </a:lnTo>
                  <a:lnTo>
                    <a:pt x="57410" y="201259"/>
                  </a:lnTo>
                  <a:lnTo>
                    <a:pt x="62754" y="177508"/>
                  </a:lnTo>
                  <a:lnTo>
                    <a:pt x="64560" y="144378"/>
                  </a:lnTo>
                  <a:lnTo>
                    <a:pt x="64917" y="108357"/>
                  </a:lnTo>
                  <a:lnTo>
                    <a:pt x="62720" y="84317"/>
                  </a:lnTo>
                  <a:lnTo>
                    <a:pt x="52004" y="48326"/>
                  </a:lnTo>
                  <a:lnTo>
                    <a:pt x="45441" y="39437"/>
                  </a:lnTo>
                  <a:lnTo>
                    <a:pt x="43610" y="31357"/>
                  </a:lnTo>
                  <a:lnTo>
                    <a:pt x="45054" y="24380"/>
                  </a:lnTo>
                  <a:lnTo>
                    <a:pt x="573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94"/>
            <p:cNvSpPr/>
            <p:nvPr>
              <p:custDataLst>
                <p:tags r:id="rId29"/>
              </p:custDataLst>
            </p:nvPr>
          </p:nvSpPr>
          <p:spPr>
            <a:xfrm>
              <a:off x="7658100" y="5326380"/>
              <a:ext cx="198121" cy="343046"/>
            </a:xfrm>
            <a:custGeom>
              <a:avLst/>
              <a:gdLst/>
              <a:ahLst/>
              <a:cxnLst/>
              <a:rect l="0" t="0" r="0" b="0"/>
              <a:pathLst>
                <a:path w="198121" h="343046">
                  <a:moveTo>
                    <a:pt x="198120" y="0"/>
                  </a:moveTo>
                  <a:lnTo>
                    <a:pt x="198120" y="0"/>
                  </a:lnTo>
                  <a:lnTo>
                    <a:pt x="164159" y="33115"/>
                  </a:lnTo>
                  <a:lnTo>
                    <a:pt x="130356" y="59474"/>
                  </a:lnTo>
                  <a:lnTo>
                    <a:pt x="92394" y="80927"/>
                  </a:lnTo>
                  <a:lnTo>
                    <a:pt x="76388" y="93782"/>
                  </a:lnTo>
                  <a:lnTo>
                    <a:pt x="72051" y="100383"/>
                  </a:lnTo>
                  <a:lnTo>
                    <a:pt x="69608" y="112905"/>
                  </a:lnTo>
                  <a:lnTo>
                    <a:pt x="72930" y="127339"/>
                  </a:lnTo>
                  <a:lnTo>
                    <a:pt x="88567" y="148234"/>
                  </a:lnTo>
                  <a:lnTo>
                    <a:pt x="115238" y="178200"/>
                  </a:lnTo>
                  <a:lnTo>
                    <a:pt x="135181" y="206611"/>
                  </a:lnTo>
                  <a:lnTo>
                    <a:pt x="144746" y="226447"/>
                  </a:lnTo>
                  <a:lnTo>
                    <a:pt x="150132" y="256655"/>
                  </a:lnTo>
                  <a:lnTo>
                    <a:pt x="150034" y="287054"/>
                  </a:lnTo>
                  <a:lnTo>
                    <a:pt x="144011" y="307356"/>
                  </a:lnTo>
                  <a:lnTo>
                    <a:pt x="133431" y="323151"/>
                  </a:lnTo>
                  <a:lnTo>
                    <a:pt x="127053" y="329734"/>
                  </a:lnTo>
                  <a:lnTo>
                    <a:pt x="95133" y="339307"/>
                  </a:lnTo>
                  <a:lnTo>
                    <a:pt x="73582" y="343045"/>
                  </a:lnTo>
                  <a:lnTo>
                    <a:pt x="40604" y="340424"/>
                  </a:lnTo>
                  <a:lnTo>
                    <a:pt x="3566" y="328781"/>
                  </a:lnTo>
                  <a:lnTo>
                    <a:pt x="0" y="327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45"/>
          <p:cNvGrpSpPr/>
          <p:nvPr/>
        </p:nvGrpSpPr>
        <p:grpSpPr>
          <a:xfrm>
            <a:off x="3832860" y="3429174"/>
            <a:ext cx="140908" cy="355212"/>
            <a:chOff x="3832860" y="3429174"/>
            <a:chExt cx="140908" cy="355212"/>
          </a:xfrm>
        </p:grpSpPr>
        <p:sp>
          <p:nvSpPr>
            <p:cNvPr id="139" name="SMARTInkShape-195"/>
            <p:cNvSpPr/>
            <p:nvPr>
              <p:custDataLst>
                <p:tags r:id="rId23"/>
              </p:custDataLst>
            </p:nvPr>
          </p:nvSpPr>
          <p:spPr>
            <a:xfrm>
              <a:off x="3832860" y="3429174"/>
              <a:ext cx="60961" cy="60692"/>
            </a:xfrm>
            <a:custGeom>
              <a:avLst/>
              <a:gdLst/>
              <a:ahLst/>
              <a:cxnLst/>
              <a:rect l="0" t="0" r="0" b="0"/>
              <a:pathLst>
                <a:path w="60961" h="60692">
                  <a:moveTo>
                    <a:pt x="0" y="53166"/>
                  </a:moveTo>
                  <a:lnTo>
                    <a:pt x="0" y="53166"/>
                  </a:lnTo>
                  <a:lnTo>
                    <a:pt x="36657" y="48776"/>
                  </a:lnTo>
                  <a:lnTo>
                    <a:pt x="56265" y="52669"/>
                  </a:lnTo>
                  <a:lnTo>
                    <a:pt x="56137" y="52835"/>
                  </a:lnTo>
                  <a:lnTo>
                    <a:pt x="55204" y="52946"/>
                  </a:lnTo>
                  <a:lnTo>
                    <a:pt x="54583" y="53866"/>
                  </a:lnTo>
                  <a:lnTo>
                    <a:pt x="53893" y="57146"/>
                  </a:lnTo>
                  <a:lnTo>
                    <a:pt x="52861" y="58359"/>
                  </a:lnTo>
                  <a:lnTo>
                    <a:pt x="49458" y="59708"/>
                  </a:lnTo>
                  <a:lnTo>
                    <a:pt x="35442" y="60691"/>
                  </a:lnTo>
                  <a:lnTo>
                    <a:pt x="5391" y="53477"/>
                  </a:lnTo>
                  <a:lnTo>
                    <a:pt x="3594" y="52527"/>
                  </a:lnTo>
                  <a:lnTo>
                    <a:pt x="2396" y="51047"/>
                  </a:lnTo>
                  <a:lnTo>
                    <a:pt x="1597" y="49213"/>
                  </a:lnTo>
                  <a:lnTo>
                    <a:pt x="1162" y="14850"/>
                  </a:lnTo>
                  <a:lnTo>
                    <a:pt x="4185" y="6503"/>
                  </a:lnTo>
                  <a:lnTo>
                    <a:pt x="6177" y="4277"/>
                  </a:lnTo>
                  <a:lnTo>
                    <a:pt x="10647" y="1805"/>
                  </a:lnTo>
                  <a:lnTo>
                    <a:pt x="22924" y="87"/>
                  </a:lnTo>
                  <a:lnTo>
                    <a:pt x="25443" y="0"/>
                  </a:lnTo>
                  <a:lnTo>
                    <a:pt x="27122" y="788"/>
                  </a:lnTo>
                  <a:lnTo>
                    <a:pt x="28242" y="2161"/>
                  </a:lnTo>
                  <a:lnTo>
                    <a:pt x="30332" y="5944"/>
                  </a:lnTo>
                  <a:lnTo>
                    <a:pt x="35422" y="12834"/>
                  </a:lnTo>
                  <a:lnTo>
                    <a:pt x="37306" y="20237"/>
                  </a:lnTo>
                  <a:lnTo>
                    <a:pt x="38069" y="33909"/>
                  </a:lnTo>
                  <a:lnTo>
                    <a:pt x="37232" y="35247"/>
                  </a:lnTo>
                  <a:lnTo>
                    <a:pt x="35829" y="36140"/>
                  </a:lnTo>
                  <a:lnTo>
                    <a:pt x="34045" y="36736"/>
                  </a:lnTo>
                  <a:lnTo>
                    <a:pt x="22661" y="43800"/>
                  </a:lnTo>
                  <a:lnTo>
                    <a:pt x="7972" y="45537"/>
                  </a:lnTo>
                  <a:lnTo>
                    <a:pt x="7651" y="38984"/>
                  </a:lnTo>
                  <a:lnTo>
                    <a:pt x="21466" y="19754"/>
                  </a:lnTo>
                  <a:lnTo>
                    <a:pt x="29578" y="13481"/>
                  </a:lnTo>
                  <a:lnTo>
                    <a:pt x="34112" y="12316"/>
                  </a:lnTo>
                  <a:lnTo>
                    <a:pt x="43665" y="13279"/>
                  </a:lnTo>
                  <a:lnTo>
                    <a:pt x="51298" y="16529"/>
                  </a:lnTo>
                  <a:lnTo>
                    <a:pt x="60960" y="22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96"/>
            <p:cNvSpPr/>
            <p:nvPr>
              <p:custDataLst>
                <p:tags r:id="rId24"/>
              </p:custDataLst>
            </p:nvPr>
          </p:nvSpPr>
          <p:spPr>
            <a:xfrm>
              <a:off x="3901440" y="3695700"/>
              <a:ext cx="72328" cy="88686"/>
            </a:xfrm>
            <a:custGeom>
              <a:avLst/>
              <a:gdLst/>
              <a:ahLst/>
              <a:cxnLst/>
              <a:rect l="0" t="0" r="0" b="0"/>
              <a:pathLst>
                <a:path w="72328" h="88686">
                  <a:moveTo>
                    <a:pt x="7620" y="45720"/>
                  </a:moveTo>
                  <a:lnTo>
                    <a:pt x="7620" y="45720"/>
                  </a:lnTo>
                  <a:lnTo>
                    <a:pt x="45124" y="51803"/>
                  </a:lnTo>
                  <a:lnTo>
                    <a:pt x="65324" y="59587"/>
                  </a:lnTo>
                  <a:lnTo>
                    <a:pt x="71660" y="68644"/>
                  </a:lnTo>
                  <a:lnTo>
                    <a:pt x="72327" y="71163"/>
                  </a:lnTo>
                  <a:lnTo>
                    <a:pt x="71924" y="72842"/>
                  </a:lnTo>
                  <a:lnTo>
                    <a:pt x="70810" y="73961"/>
                  </a:lnTo>
                  <a:lnTo>
                    <a:pt x="69571" y="77462"/>
                  </a:lnTo>
                  <a:lnTo>
                    <a:pt x="69241" y="79582"/>
                  </a:lnTo>
                  <a:lnTo>
                    <a:pt x="67327" y="80995"/>
                  </a:lnTo>
                  <a:lnTo>
                    <a:pt x="58237" y="83829"/>
                  </a:lnTo>
                  <a:lnTo>
                    <a:pt x="56605" y="85520"/>
                  </a:lnTo>
                  <a:lnTo>
                    <a:pt x="55516" y="87493"/>
                  </a:lnTo>
                  <a:lnTo>
                    <a:pt x="53098" y="87962"/>
                  </a:lnTo>
                  <a:lnTo>
                    <a:pt x="42450" y="86270"/>
                  </a:lnTo>
                  <a:lnTo>
                    <a:pt x="36364" y="88578"/>
                  </a:lnTo>
                  <a:lnTo>
                    <a:pt x="33556" y="88685"/>
                  </a:lnTo>
                  <a:lnTo>
                    <a:pt x="28178" y="86547"/>
                  </a:lnTo>
                  <a:lnTo>
                    <a:pt x="12721" y="73453"/>
                  </a:lnTo>
                  <a:lnTo>
                    <a:pt x="5087" y="53843"/>
                  </a:lnTo>
                  <a:lnTo>
                    <a:pt x="1507" y="225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6"/>
          <p:cNvGrpSpPr/>
          <p:nvPr/>
        </p:nvGrpSpPr>
        <p:grpSpPr>
          <a:xfrm>
            <a:off x="2697480" y="3931920"/>
            <a:ext cx="2804162" cy="995097"/>
            <a:chOff x="2697480" y="3931920"/>
            <a:chExt cx="2804162" cy="995097"/>
          </a:xfrm>
        </p:grpSpPr>
        <p:sp>
          <p:nvSpPr>
            <p:cNvPr id="142" name="SMARTInkShape-197"/>
            <p:cNvSpPr/>
            <p:nvPr>
              <p:custDataLst>
                <p:tags r:id="rId4"/>
              </p:custDataLst>
            </p:nvPr>
          </p:nvSpPr>
          <p:spPr>
            <a:xfrm>
              <a:off x="4914900" y="4556759"/>
              <a:ext cx="586742" cy="370258"/>
            </a:xfrm>
            <a:custGeom>
              <a:avLst/>
              <a:gdLst/>
              <a:ahLst/>
              <a:cxnLst/>
              <a:rect l="0" t="0" r="0" b="0"/>
              <a:pathLst>
                <a:path w="586742" h="370258">
                  <a:moveTo>
                    <a:pt x="0" y="0"/>
                  </a:moveTo>
                  <a:lnTo>
                    <a:pt x="0" y="0"/>
                  </a:lnTo>
                  <a:lnTo>
                    <a:pt x="24270" y="28318"/>
                  </a:lnTo>
                  <a:lnTo>
                    <a:pt x="51500" y="62108"/>
                  </a:lnTo>
                  <a:lnTo>
                    <a:pt x="71610" y="93568"/>
                  </a:lnTo>
                  <a:lnTo>
                    <a:pt x="79066" y="110639"/>
                  </a:lnTo>
                  <a:lnTo>
                    <a:pt x="87424" y="132180"/>
                  </a:lnTo>
                  <a:lnTo>
                    <a:pt x="96383" y="156701"/>
                  </a:lnTo>
                  <a:lnTo>
                    <a:pt x="106337" y="188460"/>
                  </a:lnTo>
                  <a:lnTo>
                    <a:pt x="113601" y="226415"/>
                  </a:lnTo>
                  <a:lnTo>
                    <a:pt x="114297" y="236170"/>
                  </a:lnTo>
                  <a:lnTo>
                    <a:pt x="114299" y="232161"/>
                  </a:lnTo>
                  <a:lnTo>
                    <a:pt x="116557" y="227926"/>
                  </a:lnTo>
                  <a:lnTo>
                    <a:pt x="136257" y="192085"/>
                  </a:lnTo>
                  <a:lnTo>
                    <a:pt x="155264" y="154251"/>
                  </a:lnTo>
                  <a:lnTo>
                    <a:pt x="177581" y="116422"/>
                  </a:lnTo>
                  <a:lnTo>
                    <a:pt x="192379" y="101697"/>
                  </a:lnTo>
                  <a:lnTo>
                    <a:pt x="227214" y="85345"/>
                  </a:lnTo>
                  <a:lnTo>
                    <a:pt x="254761" y="78008"/>
                  </a:lnTo>
                  <a:lnTo>
                    <a:pt x="281745" y="77403"/>
                  </a:lnTo>
                  <a:lnTo>
                    <a:pt x="293424" y="80404"/>
                  </a:lnTo>
                  <a:lnTo>
                    <a:pt x="309520" y="90900"/>
                  </a:lnTo>
                  <a:lnTo>
                    <a:pt x="345420" y="124578"/>
                  </a:lnTo>
                  <a:lnTo>
                    <a:pt x="370838" y="145831"/>
                  </a:lnTo>
                  <a:lnTo>
                    <a:pt x="405366" y="162430"/>
                  </a:lnTo>
                  <a:lnTo>
                    <a:pt x="417511" y="163068"/>
                  </a:lnTo>
                  <a:lnTo>
                    <a:pt x="423120" y="162052"/>
                  </a:lnTo>
                  <a:lnTo>
                    <a:pt x="433870" y="156408"/>
                  </a:lnTo>
                  <a:lnTo>
                    <a:pt x="449573" y="144787"/>
                  </a:lnTo>
                  <a:lnTo>
                    <a:pt x="474413" y="110917"/>
                  </a:lnTo>
                  <a:lnTo>
                    <a:pt x="494076" y="84105"/>
                  </a:lnTo>
                  <a:lnTo>
                    <a:pt x="513665" y="49799"/>
                  </a:lnTo>
                  <a:lnTo>
                    <a:pt x="523387" y="22067"/>
                  </a:lnTo>
                  <a:lnTo>
                    <a:pt x="523339" y="19791"/>
                  </a:lnTo>
                  <a:lnTo>
                    <a:pt x="522459" y="18275"/>
                  </a:lnTo>
                  <a:lnTo>
                    <a:pt x="514964" y="11795"/>
                  </a:lnTo>
                  <a:lnTo>
                    <a:pt x="511796" y="11250"/>
                  </a:lnTo>
                  <a:lnTo>
                    <a:pt x="489716" y="14548"/>
                  </a:lnTo>
                  <a:lnTo>
                    <a:pt x="479836" y="19448"/>
                  </a:lnTo>
                  <a:lnTo>
                    <a:pt x="455478" y="41195"/>
                  </a:lnTo>
                  <a:lnTo>
                    <a:pt x="445495" y="57739"/>
                  </a:lnTo>
                  <a:lnTo>
                    <a:pt x="436794" y="92811"/>
                  </a:lnTo>
                  <a:lnTo>
                    <a:pt x="437324" y="122327"/>
                  </a:lnTo>
                  <a:lnTo>
                    <a:pt x="445102" y="152522"/>
                  </a:lnTo>
                  <a:lnTo>
                    <a:pt x="458131" y="185175"/>
                  </a:lnTo>
                  <a:lnTo>
                    <a:pt x="474974" y="221661"/>
                  </a:lnTo>
                  <a:lnTo>
                    <a:pt x="496050" y="259282"/>
                  </a:lnTo>
                  <a:lnTo>
                    <a:pt x="516125" y="292725"/>
                  </a:lnTo>
                  <a:lnTo>
                    <a:pt x="532797" y="325494"/>
                  </a:lnTo>
                  <a:lnTo>
                    <a:pt x="545511" y="361852"/>
                  </a:lnTo>
                  <a:lnTo>
                    <a:pt x="545707" y="365695"/>
                  </a:lnTo>
                  <a:lnTo>
                    <a:pt x="544992" y="368257"/>
                  </a:lnTo>
                  <a:lnTo>
                    <a:pt x="543668" y="369965"/>
                  </a:lnTo>
                  <a:lnTo>
                    <a:pt x="541092" y="370257"/>
                  </a:lnTo>
                  <a:lnTo>
                    <a:pt x="524791" y="364642"/>
                  </a:lnTo>
                  <a:lnTo>
                    <a:pt x="515181" y="359337"/>
                  </a:lnTo>
                  <a:lnTo>
                    <a:pt x="500250" y="345984"/>
                  </a:lnTo>
                  <a:lnTo>
                    <a:pt x="474963" y="311823"/>
                  </a:lnTo>
                  <a:lnTo>
                    <a:pt x="455503" y="274892"/>
                  </a:lnTo>
                  <a:lnTo>
                    <a:pt x="447196" y="241658"/>
                  </a:lnTo>
                  <a:lnTo>
                    <a:pt x="448858" y="206815"/>
                  </a:lnTo>
                  <a:lnTo>
                    <a:pt x="451625" y="185457"/>
                  </a:lnTo>
                  <a:lnTo>
                    <a:pt x="453484" y="179518"/>
                  </a:lnTo>
                  <a:lnTo>
                    <a:pt x="462322" y="168405"/>
                  </a:lnTo>
                  <a:lnTo>
                    <a:pt x="468234" y="163070"/>
                  </a:lnTo>
                  <a:lnTo>
                    <a:pt x="481578" y="157144"/>
                  </a:lnTo>
                  <a:lnTo>
                    <a:pt x="510840" y="149293"/>
                  </a:lnTo>
                  <a:lnTo>
                    <a:pt x="541581" y="146118"/>
                  </a:lnTo>
                  <a:lnTo>
                    <a:pt x="579036" y="138926"/>
                  </a:lnTo>
                  <a:lnTo>
                    <a:pt x="586741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98"/>
            <p:cNvSpPr/>
            <p:nvPr>
              <p:custDataLst>
                <p:tags r:id="rId5"/>
              </p:custDataLst>
            </p:nvPr>
          </p:nvSpPr>
          <p:spPr>
            <a:xfrm>
              <a:off x="4853941" y="4709159"/>
              <a:ext cx="30480" cy="116535"/>
            </a:xfrm>
            <a:custGeom>
              <a:avLst/>
              <a:gdLst/>
              <a:ahLst/>
              <a:cxnLst/>
              <a:rect l="0" t="0" r="0" b="0"/>
              <a:pathLst>
                <a:path w="30480" h="116535">
                  <a:moveTo>
                    <a:pt x="30479" y="0"/>
                  </a:moveTo>
                  <a:lnTo>
                    <a:pt x="30479" y="0"/>
                  </a:lnTo>
                  <a:lnTo>
                    <a:pt x="30479" y="32362"/>
                  </a:lnTo>
                  <a:lnTo>
                    <a:pt x="29632" y="68326"/>
                  </a:lnTo>
                  <a:lnTo>
                    <a:pt x="19873" y="102602"/>
                  </a:lnTo>
                  <a:lnTo>
                    <a:pt x="12567" y="114880"/>
                  </a:lnTo>
                  <a:lnTo>
                    <a:pt x="10071" y="116381"/>
                  </a:lnTo>
                  <a:lnTo>
                    <a:pt x="7561" y="11653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99"/>
            <p:cNvSpPr/>
            <p:nvPr>
              <p:custDataLst>
                <p:tags r:id="rId6"/>
              </p:custDataLst>
            </p:nvPr>
          </p:nvSpPr>
          <p:spPr>
            <a:xfrm>
              <a:off x="4541520" y="4655820"/>
              <a:ext cx="213361" cy="19684"/>
            </a:xfrm>
            <a:custGeom>
              <a:avLst/>
              <a:gdLst/>
              <a:ahLst/>
              <a:cxnLst/>
              <a:rect l="0" t="0" r="0" b="0"/>
              <a:pathLst>
                <a:path w="213361" h="19684">
                  <a:moveTo>
                    <a:pt x="0" y="0"/>
                  </a:moveTo>
                  <a:lnTo>
                    <a:pt x="0" y="0"/>
                  </a:lnTo>
                  <a:lnTo>
                    <a:pt x="32362" y="12135"/>
                  </a:lnTo>
                  <a:lnTo>
                    <a:pt x="68667" y="19683"/>
                  </a:lnTo>
                  <a:lnTo>
                    <a:pt x="104918" y="17874"/>
                  </a:lnTo>
                  <a:lnTo>
                    <a:pt x="132144" y="14152"/>
                  </a:lnTo>
                  <a:lnTo>
                    <a:pt x="160331" y="9677"/>
                  </a:lnTo>
                  <a:lnTo>
                    <a:pt x="195766" y="3243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0"/>
            <p:cNvSpPr/>
            <p:nvPr>
              <p:custDataLst>
                <p:tags r:id="rId7"/>
              </p:custDataLst>
            </p:nvPr>
          </p:nvSpPr>
          <p:spPr>
            <a:xfrm>
              <a:off x="4413501" y="4539453"/>
              <a:ext cx="310900" cy="265029"/>
            </a:xfrm>
            <a:custGeom>
              <a:avLst/>
              <a:gdLst/>
              <a:ahLst/>
              <a:cxnLst/>
              <a:rect l="0" t="0" r="0" b="0"/>
              <a:pathLst>
                <a:path w="310900" h="265029">
                  <a:moveTo>
                    <a:pt x="36579" y="47788"/>
                  </a:moveTo>
                  <a:lnTo>
                    <a:pt x="36579" y="47788"/>
                  </a:lnTo>
                  <a:lnTo>
                    <a:pt x="25259" y="11130"/>
                  </a:lnTo>
                  <a:lnTo>
                    <a:pt x="19412" y="1862"/>
                  </a:lnTo>
                  <a:lnTo>
                    <a:pt x="16667" y="237"/>
                  </a:lnTo>
                  <a:lnTo>
                    <a:pt x="13992" y="0"/>
                  </a:lnTo>
                  <a:lnTo>
                    <a:pt x="3613" y="1659"/>
                  </a:lnTo>
                  <a:lnTo>
                    <a:pt x="1902" y="2642"/>
                  </a:lnTo>
                  <a:lnTo>
                    <a:pt x="761" y="4144"/>
                  </a:lnTo>
                  <a:lnTo>
                    <a:pt x="0" y="5992"/>
                  </a:lnTo>
                  <a:lnTo>
                    <a:pt x="340" y="7223"/>
                  </a:lnTo>
                  <a:lnTo>
                    <a:pt x="1412" y="8045"/>
                  </a:lnTo>
                  <a:lnTo>
                    <a:pt x="2975" y="8592"/>
                  </a:lnTo>
                  <a:lnTo>
                    <a:pt x="4017" y="9804"/>
                  </a:lnTo>
                  <a:lnTo>
                    <a:pt x="7945" y="17832"/>
                  </a:lnTo>
                  <a:lnTo>
                    <a:pt x="12846" y="22620"/>
                  </a:lnTo>
                  <a:lnTo>
                    <a:pt x="38642" y="36801"/>
                  </a:lnTo>
                  <a:lnTo>
                    <a:pt x="72467" y="46596"/>
                  </a:lnTo>
                  <a:lnTo>
                    <a:pt x="105871" y="49887"/>
                  </a:lnTo>
                  <a:lnTo>
                    <a:pt x="138116" y="55527"/>
                  </a:lnTo>
                  <a:lnTo>
                    <a:pt x="168866" y="61294"/>
                  </a:lnTo>
                  <a:lnTo>
                    <a:pt x="192897" y="64771"/>
                  </a:lnTo>
                  <a:lnTo>
                    <a:pt x="230180" y="76501"/>
                  </a:lnTo>
                  <a:lnTo>
                    <a:pt x="243332" y="83576"/>
                  </a:lnTo>
                  <a:lnTo>
                    <a:pt x="247002" y="88529"/>
                  </a:lnTo>
                  <a:lnTo>
                    <a:pt x="249069" y="96076"/>
                  </a:lnTo>
                  <a:lnTo>
                    <a:pt x="249681" y="107721"/>
                  </a:lnTo>
                  <a:lnTo>
                    <a:pt x="245817" y="121895"/>
                  </a:lnTo>
                  <a:lnTo>
                    <a:pt x="226202" y="146906"/>
                  </a:lnTo>
                  <a:lnTo>
                    <a:pt x="190491" y="177332"/>
                  </a:lnTo>
                  <a:lnTo>
                    <a:pt x="153507" y="212888"/>
                  </a:lnTo>
                  <a:lnTo>
                    <a:pt x="147813" y="220790"/>
                  </a:lnTo>
                  <a:lnTo>
                    <a:pt x="146295" y="224083"/>
                  </a:lnTo>
                  <a:lnTo>
                    <a:pt x="146129" y="227124"/>
                  </a:lnTo>
                  <a:lnTo>
                    <a:pt x="148204" y="232761"/>
                  </a:lnTo>
                  <a:lnTo>
                    <a:pt x="165295" y="252453"/>
                  </a:lnTo>
                  <a:lnTo>
                    <a:pt x="174502" y="257283"/>
                  </a:lnTo>
                  <a:lnTo>
                    <a:pt x="205323" y="265028"/>
                  </a:lnTo>
                  <a:lnTo>
                    <a:pt x="237175" y="259907"/>
                  </a:lnTo>
                  <a:lnTo>
                    <a:pt x="265913" y="250902"/>
                  </a:lnTo>
                  <a:lnTo>
                    <a:pt x="291361" y="237509"/>
                  </a:lnTo>
                  <a:lnTo>
                    <a:pt x="302215" y="227780"/>
                  </a:lnTo>
                  <a:lnTo>
                    <a:pt x="310899" y="207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1"/>
            <p:cNvSpPr/>
            <p:nvPr>
              <p:custDataLst>
                <p:tags r:id="rId8"/>
              </p:custDataLst>
            </p:nvPr>
          </p:nvSpPr>
          <p:spPr>
            <a:xfrm>
              <a:off x="3848755" y="4557392"/>
              <a:ext cx="631509" cy="278124"/>
            </a:xfrm>
            <a:custGeom>
              <a:avLst/>
              <a:gdLst/>
              <a:ahLst/>
              <a:cxnLst/>
              <a:rect l="0" t="0" r="0" b="0"/>
              <a:pathLst>
                <a:path w="631509" h="278124">
                  <a:moveTo>
                    <a:pt x="121265" y="197488"/>
                  </a:moveTo>
                  <a:lnTo>
                    <a:pt x="121265" y="197488"/>
                  </a:lnTo>
                  <a:lnTo>
                    <a:pt x="101039" y="177262"/>
                  </a:lnTo>
                  <a:lnTo>
                    <a:pt x="91694" y="172997"/>
                  </a:lnTo>
                  <a:lnTo>
                    <a:pt x="72280" y="172774"/>
                  </a:lnTo>
                  <a:lnTo>
                    <a:pt x="42310" y="186215"/>
                  </a:lnTo>
                  <a:lnTo>
                    <a:pt x="14856" y="207428"/>
                  </a:lnTo>
                  <a:lnTo>
                    <a:pt x="4317" y="221976"/>
                  </a:lnTo>
                  <a:lnTo>
                    <a:pt x="0" y="233628"/>
                  </a:lnTo>
                  <a:lnTo>
                    <a:pt x="628" y="234281"/>
                  </a:lnTo>
                  <a:lnTo>
                    <a:pt x="3584" y="235007"/>
                  </a:lnTo>
                  <a:lnTo>
                    <a:pt x="27880" y="235537"/>
                  </a:lnTo>
                  <a:lnTo>
                    <a:pt x="61863" y="224978"/>
                  </a:lnTo>
                  <a:lnTo>
                    <a:pt x="85009" y="214332"/>
                  </a:lnTo>
                  <a:lnTo>
                    <a:pt x="115277" y="193953"/>
                  </a:lnTo>
                  <a:lnTo>
                    <a:pt x="122273" y="191684"/>
                  </a:lnTo>
                  <a:lnTo>
                    <a:pt x="126170" y="193619"/>
                  </a:lnTo>
                  <a:lnTo>
                    <a:pt x="138899" y="207630"/>
                  </a:lnTo>
                  <a:lnTo>
                    <a:pt x="157436" y="237280"/>
                  </a:lnTo>
                  <a:lnTo>
                    <a:pt x="191003" y="260855"/>
                  </a:lnTo>
                  <a:lnTo>
                    <a:pt x="199108" y="263751"/>
                  </a:lnTo>
                  <a:lnTo>
                    <a:pt x="222155" y="265610"/>
                  </a:lnTo>
                  <a:lnTo>
                    <a:pt x="239682" y="261887"/>
                  </a:lnTo>
                  <a:lnTo>
                    <a:pt x="272095" y="246961"/>
                  </a:lnTo>
                  <a:lnTo>
                    <a:pt x="306093" y="225448"/>
                  </a:lnTo>
                  <a:lnTo>
                    <a:pt x="335202" y="204362"/>
                  </a:lnTo>
                  <a:lnTo>
                    <a:pt x="365276" y="179768"/>
                  </a:lnTo>
                  <a:lnTo>
                    <a:pt x="383808" y="159979"/>
                  </a:lnTo>
                  <a:lnTo>
                    <a:pt x="404607" y="125038"/>
                  </a:lnTo>
                  <a:lnTo>
                    <a:pt x="424787" y="88721"/>
                  </a:lnTo>
                  <a:lnTo>
                    <a:pt x="436881" y="56981"/>
                  </a:lnTo>
                  <a:lnTo>
                    <a:pt x="447172" y="19216"/>
                  </a:lnTo>
                  <a:lnTo>
                    <a:pt x="446063" y="14293"/>
                  </a:lnTo>
                  <a:lnTo>
                    <a:pt x="440315" y="6566"/>
                  </a:lnTo>
                  <a:lnTo>
                    <a:pt x="434374" y="2567"/>
                  </a:lnTo>
                  <a:lnTo>
                    <a:pt x="427218" y="790"/>
                  </a:lnTo>
                  <a:lnTo>
                    <a:pt x="415570" y="0"/>
                  </a:lnTo>
                  <a:lnTo>
                    <a:pt x="401927" y="4164"/>
                  </a:lnTo>
                  <a:lnTo>
                    <a:pt x="368428" y="20635"/>
                  </a:lnTo>
                  <a:lnTo>
                    <a:pt x="335139" y="43299"/>
                  </a:lnTo>
                  <a:lnTo>
                    <a:pt x="306555" y="71463"/>
                  </a:lnTo>
                  <a:lnTo>
                    <a:pt x="281999" y="105302"/>
                  </a:lnTo>
                  <a:lnTo>
                    <a:pt x="266727" y="142139"/>
                  </a:lnTo>
                  <a:lnTo>
                    <a:pt x="264931" y="175820"/>
                  </a:lnTo>
                  <a:lnTo>
                    <a:pt x="269760" y="207249"/>
                  </a:lnTo>
                  <a:lnTo>
                    <a:pt x="278703" y="225533"/>
                  </a:lnTo>
                  <a:lnTo>
                    <a:pt x="298017" y="247849"/>
                  </a:lnTo>
                  <a:lnTo>
                    <a:pt x="331345" y="270559"/>
                  </a:lnTo>
                  <a:lnTo>
                    <a:pt x="364603" y="278123"/>
                  </a:lnTo>
                  <a:lnTo>
                    <a:pt x="391129" y="277635"/>
                  </a:lnTo>
                  <a:lnTo>
                    <a:pt x="419851" y="273749"/>
                  </a:lnTo>
                  <a:lnTo>
                    <a:pt x="449550" y="266377"/>
                  </a:lnTo>
                  <a:lnTo>
                    <a:pt x="477425" y="255198"/>
                  </a:lnTo>
                  <a:lnTo>
                    <a:pt x="503925" y="241764"/>
                  </a:lnTo>
                  <a:lnTo>
                    <a:pt x="540951" y="219073"/>
                  </a:lnTo>
                  <a:lnTo>
                    <a:pt x="567914" y="191278"/>
                  </a:lnTo>
                  <a:lnTo>
                    <a:pt x="594882" y="153803"/>
                  </a:lnTo>
                  <a:lnTo>
                    <a:pt x="624183" y="116476"/>
                  </a:lnTo>
                  <a:lnTo>
                    <a:pt x="630802" y="107421"/>
                  </a:lnTo>
                  <a:lnTo>
                    <a:pt x="631136" y="107810"/>
                  </a:lnTo>
                  <a:lnTo>
                    <a:pt x="631508" y="110500"/>
                  </a:lnTo>
                  <a:lnTo>
                    <a:pt x="624027" y="144714"/>
                  </a:lnTo>
                  <a:lnTo>
                    <a:pt x="613670" y="175873"/>
                  </a:lnTo>
                  <a:lnTo>
                    <a:pt x="610345" y="197857"/>
                  </a:lnTo>
                  <a:lnTo>
                    <a:pt x="611825" y="208376"/>
                  </a:lnTo>
                  <a:lnTo>
                    <a:pt x="615629" y="222028"/>
                  </a:lnTo>
                  <a:lnTo>
                    <a:pt x="615095" y="224008"/>
                  </a:lnTo>
                  <a:lnTo>
                    <a:pt x="613892" y="225328"/>
                  </a:lnTo>
                  <a:lnTo>
                    <a:pt x="608945" y="227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02"/>
            <p:cNvSpPr/>
            <p:nvPr>
              <p:custDataLst>
                <p:tags r:id="rId9"/>
              </p:custDataLst>
            </p:nvPr>
          </p:nvSpPr>
          <p:spPr>
            <a:xfrm>
              <a:off x="3764280" y="4488180"/>
              <a:ext cx="38101" cy="137162"/>
            </a:xfrm>
            <a:custGeom>
              <a:avLst/>
              <a:gdLst/>
              <a:ahLst/>
              <a:cxnLst/>
              <a:rect l="0" t="0" r="0" b="0"/>
              <a:pathLst>
                <a:path w="38101" h="137162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2258" y="63312"/>
                  </a:lnTo>
                  <a:lnTo>
                    <a:pt x="10546" y="95241"/>
                  </a:lnTo>
                  <a:lnTo>
                    <a:pt x="23728" y="118531"/>
                  </a:lnTo>
                  <a:lnTo>
                    <a:pt x="38100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03"/>
            <p:cNvSpPr/>
            <p:nvPr>
              <p:custDataLst>
                <p:tags r:id="rId10"/>
              </p:custDataLst>
            </p:nvPr>
          </p:nvSpPr>
          <p:spPr>
            <a:xfrm>
              <a:off x="3492552" y="4556759"/>
              <a:ext cx="240470" cy="212434"/>
            </a:xfrm>
            <a:custGeom>
              <a:avLst/>
              <a:gdLst/>
              <a:ahLst/>
              <a:cxnLst/>
              <a:rect l="0" t="0" r="0" b="0"/>
              <a:pathLst>
                <a:path w="240470" h="212434">
                  <a:moveTo>
                    <a:pt x="172668" y="0"/>
                  </a:moveTo>
                  <a:lnTo>
                    <a:pt x="172668" y="0"/>
                  </a:lnTo>
                  <a:lnTo>
                    <a:pt x="150090" y="9032"/>
                  </a:lnTo>
                  <a:lnTo>
                    <a:pt x="116067" y="22642"/>
                  </a:lnTo>
                  <a:lnTo>
                    <a:pt x="86834" y="34334"/>
                  </a:lnTo>
                  <a:lnTo>
                    <a:pt x="50621" y="58528"/>
                  </a:lnTo>
                  <a:lnTo>
                    <a:pt x="15822" y="90114"/>
                  </a:lnTo>
                  <a:lnTo>
                    <a:pt x="3240" y="108076"/>
                  </a:lnTo>
                  <a:lnTo>
                    <a:pt x="0" y="118872"/>
                  </a:lnTo>
                  <a:lnTo>
                    <a:pt x="818" y="127057"/>
                  </a:lnTo>
                  <a:lnTo>
                    <a:pt x="2221" y="130425"/>
                  </a:lnTo>
                  <a:lnTo>
                    <a:pt x="8296" y="136425"/>
                  </a:lnTo>
                  <a:lnTo>
                    <a:pt x="23494" y="144563"/>
                  </a:lnTo>
                  <a:lnTo>
                    <a:pt x="44084" y="150078"/>
                  </a:lnTo>
                  <a:lnTo>
                    <a:pt x="51385" y="150853"/>
                  </a:lnTo>
                  <a:lnTo>
                    <a:pt x="87437" y="140774"/>
                  </a:lnTo>
                  <a:lnTo>
                    <a:pt x="117123" y="131552"/>
                  </a:lnTo>
                  <a:lnTo>
                    <a:pt x="147367" y="118472"/>
                  </a:lnTo>
                  <a:lnTo>
                    <a:pt x="183412" y="101140"/>
                  </a:lnTo>
                  <a:lnTo>
                    <a:pt x="211385" y="89312"/>
                  </a:lnTo>
                  <a:lnTo>
                    <a:pt x="221767" y="88519"/>
                  </a:lnTo>
                  <a:lnTo>
                    <a:pt x="225720" y="89493"/>
                  </a:lnTo>
                  <a:lnTo>
                    <a:pt x="232371" y="95090"/>
                  </a:lnTo>
                  <a:lnTo>
                    <a:pt x="237303" y="103223"/>
                  </a:lnTo>
                  <a:lnTo>
                    <a:pt x="240469" y="122241"/>
                  </a:lnTo>
                  <a:lnTo>
                    <a:pt x="240299" y="153447"/>
                  </a:lnTo>
                  <a:lnTo>
                    <a:pt x="234674" y="186594"/>
                  </a:lnTo>
                  <a:lnTo>
                    <a:pt x="233655" y="212433"/>
                  </a:lnTo>
                  <a:lnTo>
                    <a:pt x="233633" y="178370"/>
                  </a:lnTo>
                  <a:lnTo>
                    <a:pt x="233628" y="141224"/>
                  </a:lnTo>
                  <a:lnTo>
                    <a:pt x="233628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4"/>
            <p:cNvSpPr/>
            <p:nvPr>
              <p:custDataLst>
                <p:tags r:id="rId11"/>
              </p:custDataLst>
            </p:nvPr>
          </p:nvSpPr>
          <p:spPr>
            <a:xfrm>
              <a:off x="3221513" y="4582225"/>
              <a:ext cx="230100" cy="194861"/>
            </a:xfrm>
            <a:custGeom>
              <a:avLst/>
              <a:gdLst/>
              <a:ahLst/>
              <a:cxnLst/>
              <a:rect l="0" t="0" r="0" b="0"/>
              <a:pathLst>
                <a:path w="230100" h="194861">
                  <a:moveTo>
                    <a:pt x="47467" y="111695"/>
                  </a:moveTo>
                  <a:lnTo>
                    <a:pt x="47467" y="111695"/>
                  </a:lnTo>
                  <a:lnTo>
                    <a:pt x="55558" y="148102"/>
                  </a:lnTo>
                  <a:lnTo>
                    <a:pt x="64045" y="168233"/>
                  </a:lnTo>
                  <a:lnTo>
                    <a:pt x="73462" y="180003"/>
                  </a:lnTo>
                  <a:lnTo>
                    <a:pt x="83292" y="188056"/>
                  </a:lnTo>
                  <a:lnTo>
                    <a:pt x="95563" y="192200"/>
                  </a:lnTo>
                  <a:lnTo>
                    <a:pt x="124136" y="194860"/>
                  </a:lnTo>
                  <a:lnTo>
                    <a:pt x="146666" y="191276"/>
                  </a:lnTo>
                  <a:lnTo>
                    <a:pt x="173474" y="180807"/>
                  </a:lnTo>
                  <a:lnTo>
                    <a:pt x="208611" y="148861"/>
                  </a:lnTo>
                  <a:lnTo>
                    <a:pt x="221533" y="134140"/>
                  </a:lnTo>
                  <a:lnTo>
                    <a:pt x="230099" y="119131"/>
                  </a:lnTo>
                  <a:lnTo>
                    <a:pt x="227697" y="83673"/>
                  </a:lnTo>
                  <a:lnTo>
                    <a:pt x="223500" y="59994"/>
                  </a:lnTo>
                  <a:lnTo>
                    <a:pt x="212064" y="31425"/>
                  </a:lnTo>
                  <a:lnTo>
                    <a:pt x="197668" y="15907"/>
                  </a:lnTo>
                  <a:lnTo>
                    <a:pt x="179981" y="6186"/>
                  </a:lnTo>
                  <a:lnTo>
                    <a:pt x="146938" y="0"/>
                  </a:lnTo>
                  <a:lnTo>
                    <a:pt x="120463" y="810"/>
                  </a:lnTo>
                  <a:lnTo>
                    <a:pt x="93456" y="4840"/>
                  </a:lnTo>
                  <a:lnTo>
                    <a:pt x="59212" y="16628"/>
                  </a:lnTo>
                  <a:lnTo>
                    <a:pt x="21815" y="33524"/>
                  </a:lnTo>
                  <a:lnTo>
                    <a:pt x="1666" y="45266"/>
                  </a:lnTo>
                  <a:lnTo>
                    <a:pt x="0" y="48782"/>
                  </a:lnTo>
                  <a:lnTo>
                    <a:pt x="406" y="57205"/>
                  </a:lnTo>
                  <a:lnTo>
                    <a:pt x="3393" y="60128"/>
                  </a:lnTo>
                  <a:lnTo>
                    <a:pt x="24607" y="65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5"/>
            <p:cNvSpPr/>
            <p:nvPr>
              <p:custDataLst>
                <p:tags r:id="rId12"/>
              </p:custDataLst>
            </p:nvPr>
          </p:nvSpPr>
          <p:spPr>
            <a:xfrm>
              <a:off x="3051167" y="4589499"/>
              <a:ext cx="233054" cy="195558"/>
            </a:xfrm>
            <a:custGeom>
              <a:avLst/>
              <a:gdLst/>
              <a:ahLst/>
              <a:cxnLst/>
              <a:rect l="0" t="0" r="0" b="0"/>
              <a:pathLst>
                <a:path w="233054" h="195558">
                  <a:moveTo>
                    <a:pt x="233053" y="12981"/>
                  </a:moveTo>
                  <a:lnTo>
                    <a:pt x="233053" y="12981"/>
                  </a:lnTo>
                  <a:lnTo>
                    <a:pt x="203702" y="8465"/>
                  </a:lnTo>
                  <a:lnTo>
                    <a:pt x="180466" y="4890"/>
                  </a:lnTo>
                  <a:lnTo>
                    <a:pt x="145616" y="918"/>
                  </a:lnTo>
                  <a:lnTo>
                    <a:pt x="118839" y="0"/>
                  </a:lnTo>
                  <a:lnTo>
                    <a:pt x="86417" y="3396"/>
                  </a:lnTo>
                  <a:lnTo>
                    <a:pt x="66181" y="5626"/>
                  </a:lnTo>
                  <a:lnTo>
                    <a:pt x="52448" y="11845"/>
                  </a:lnTo>
                  <a:lnTo>
                    <a:pt x="51690" y="13071"/>
                  </a:lnTo>
                  <a:lnTo>
                    <a:pt x="50622" y="18840"/>
                  </a:lnTo>
                  <a:lnTo>
                    <a:pt x="50372" y="23488"/>
                  </a:lnTo>
                  <a:lnTo>
                    <a:pt x="51999" y="25912"/>
                  </a:lnTo>
                  <a:lnTo>
                    <a:pt x="86003" y="56616"/>
                  </a:lnTo>
                  <a:lnTo>
                    <a:pt x="116236" y="90726"/>
                  </a:lnTo>
                  <a:lnTo>
                    <a:pt x="139358" y="127484"/>
                  </a:lnTo>
                  <a:lnTo>
                    <a:pt x="154397" y="158698"/>
                  </a:lnTo>
                  <a:lnTo>
                    <a:pt x="155216" y="163466"/>
                  </a:lnTo>
                  <a:lnTo>
                    <a:pt x="154068" y="167491"/>
                  </a:lnTo>
                  <a:lnTo>
                    <a:pt x="148277" y="174221"/>
                  </a:lnTo>
                  <a:lnTo>
                    <a:pt x="120986" y="190665"/>
                  </a:lnTo>
                  <a:lnTo>
                    <a:pt x="101917" y="194322"/>
                  </a:lnTo>
                  <a:lnTo>
                    <a:pt x="67481" y="195557"/>
                  </a:lnTo>
                  <a:lnTo>
                    <a:pt x="43166" y="194077"/>
                  </a:lnTo>
                  <a:lnTo>
                    <a:pt x="20721" y="183667"/>
                  </a:lnTo>
                  <a:lnTo>
                    <a:pt x="8579" y="174637"/>
                  </a:lnTo>
                  <a:lnTo>
                    <a:pt x="2053" y="162721"/>
                  </a:lnTo>
                  <a:lnTo>
                    <a:pt x="0" y="148959"/>
                  </a:lnTo>
                  <a:lnTo>
                    <a:pt x="4453" y="119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6"/>
            <p:cNvSpPr/>
            <p:nvPr>
              <p:custDataLst>
                <p:tags r:id="rId13"/>
              </p:custDataLst>
            </p:nvPr>
          </p:nvSpPr>
          <p:spPr>
            <a:xfrm>
              <a:off x="2842260" y="4457804"/>
              <a:ext cx="106681" cy="79484"/>
            </a:xfrm>
            <a:custGeom>
              <a:avLst/>
              <a:gdLst/>
              <a:ahLst/>
              <a:cxnLst/>
              <a:rect l="0" t="0" r="0" b="0"/>
              <a:pathLst>
                <a:path w="106681" h="79484">
                  <a:moveTo>
                    <a:pt x="106680" y="53237"/>
                  </a:moveTo>
                  <a:lnTo>
                    <a:pt x="106680" y="53237"/>
                  </a:lnTo>
                  <a:lnTo>
                    <a:pt x="78363" y="49191"/>
                  </a:lnTo>
                  <a:lnTo>
                    <a:pt x="46116" y="45476"/>
                  </a:lnTo>
                  <a:lnTo>
                    <a:pt x="19888" y="37917"/>
                  </a:lnTo>
                  <a:lnTo>
                    <a:pt x="18338" y="36250"/>
                  </a:lnTo>
                  <a:lnTo>
                    <a:pt x="17306" y="34292"/>
                  </a:lnTo>
                  <a:lnTo>
                    <a:pt x="15771" y="32987"/>
                  </a:lnTo>
                  <a:lnTo>
                    <a:pt x="7988" y="30478"/>
                  </a:lnTo>
                  <a:lnTo>
                    <a:pt x="3683" y="26361"/>
                  </a:lnTo>
                  <a:lnTo>
                    <a:pt x="1637" y="22100"/>
                  </a:lnTo>
                  <a:lnTo>
                    <a:pt x="29" y="3905"/>
                  </a:lnTo>
                  <a:lnTo>
                    <a:pt x="866" y="2569"/>
                  </a:lnTo>
                  <a:lnTo>
                    <a:pt x="2270" y="1678"/>
                  </a:lnTo>
                  <a:lnTo>
                    <a:pt x="8292" y="425"/>
                  </a:lnTo>
                  <a:lnTo>
                    <a:pt x="17913" y="0"/>
                  </a:lnTo>
                  <a:lnTo>
                    <a:pt x="22919" y="2201"/>
                  </a:lnTo>
                  <a:lnTo>
                    <a:pt x="27966" y="5153"/>
                  </a:lnTo>
                  <a:lnTo>
                    <a:pt x="33032" y="6466"/>
                  </a:lnTo>
                  <a:lnTo>
                    <a:pt x="34722" y="7663"/>
                  </a:lnTo>
                  <a:lnTo>
                    <a:pt x="35847" y="9308"/>
                  </a:lnTo>
                  <a:lnTo>
                    <a:pt x="37655" y="13985"/>
                  </a:lnTo>
                  <a:lnTo>
                    <a:pt x="37968" y="18840"/>
                  </a:lnTo>
                  <a:lnTo>
                    <a:pt x="35784" y="23273"/>
                  </a:lnTo>
                  <a:lnTo>
                    <a:pt x="19221" y="41604"/>
                  </a:lnTo>
                  <a:lnTo>
                    <a:pt x="17047" y="42095"/>
                  </a:lnTo>
                  <a:lnTo>
                    <a:pt x="14751" y="41576"/>
                  </a:lnTo>
                  <a:lnTo>
                    <a:pt x="9943" y="39587"/>
                  </a:lnTo>
                  <a:lnTo>
                    <a:pt x="437" y="38058"/>
                  </a:lnTo>
                  <a:lnTo>
                    <a:pt x="11406" y="27535"/>
                  </a:lnTo>
                  <a:lnTo>
                    <a:pt x="17205" y="24880"/>
                  </a:lnTo>
                  <a:lnTo>
                    <a:pt x="36580" y="22811"/>
                  </a:lnTo>
                  <a:lnTo>
                    <a:pt x="41695" y="26817"/>
                  </a:lnTo>
                  <a:lnTo>
                    <a:pt x="42190" y="28850"/>
                  </a:lnTo>
                  <a:lnTo>
                    <a:pt x="41674" y="31052"/>
                  </a:lnTo>
                  <a:lnTo>
                    <a:pt x="39688" y="35756"/>
                  </a:lnTo>
                  <a:lnTo>
                    <a:pt x="37724" y="43165"/>
                  </a:lnTo>
                  <a:lnTo>
                    <a:pt x="12666" y="71017"/>
                  </a:lnTo>
                  <a:lnTo>
                    <a:pt x="5070" y="78637"/>
                  </a:lnTo>
                  <a:lnTo>
                    <a:pt x="3380" y="79483"/>
                  </a:lnTo>
                  <a:lnTo>
                    <a:pt x="2253" y="79201"/>
                  </a:lnTo>
                  <a:lnTo>
                    <a:pt x="0" y="760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07"/>
            <p:cNvSpPr/>
            <p:nvPr>
              <p:custDataLst>
                <p:tags r:id="rId14"/>
              </p:custDataLst>
            </p:nvPr>
          </p:nvSpPr>
          <p:spPr>
            <a:xfrm>
              <a:off x="4541520" y="4114800"/>
              <a:ext cx="230579" cy="93880"/>
            </a:xfrm>
            <a:custGeom>
              <a:avLst/>
              <a:gdLst/>
              <a:ahLst/>
              <a:cxnLst/>
              <a:rect l="0" t="0" r="0" b="0"/>
              <a:pathLst>
                <a:path w="230579" h="93880">
                  <a:moveTo>
                    <a:pt x="0" y="0"/>
                  </a:moveTo>
                  <a:lnTo>
                    <a:pt x="0" y="0"/>
                  </a:lnTo>
                  <a:lnTo>
                    <a:pt x="36407" y="12136"/>
                  </a:lnTo>
                  <a:lnTo>
                    <a:pt x="65569" y="20351"/>
                  </a:lnTo>
                  <a:lnTo>
                    <a:pt x="92642" y="27672"/>
                  </a:lnTo>
                  <a:lnTo>
                    <a:pt x="118786" y="36569"/>
                  </a:lnTo>
                  <a:lnTo>
                    <a:pt x="144516" y="46169"/>
                  </a:lnTo>
                  <a:lnTo>
                    <a:pt x="180544" y="61093"/>
                  </a:lnTo>
                  <a:lnTo>
                    <a:pt x="214968" y="81306"/>
                  </a:lnTo>
                  <a:lnTo>
                    <a:pt x="230297" y="93829"/>
                  </a:lnTo>
                  <a:lnTo>
                    <a:pt x="230578" y="93879"/>
                  </a:lnTo>
                  <a:lnTo>
                    <a:pt x="22860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08"/>
            <p:cNvSpPr/>
            <p:nvPr>
              <p:custDataLst>
                <p:tags r:id="rId15"/>
              </p:custDataLst>
            </p:nvPr>
          </p:nvSpPr>
          <p:spPr>
            <a:xfrm>
              <a:off x="4655820" y="3931920"/>
              <a:ext cx="76201" cy="383992"/>
            </a:xfrm>
            <a:custGeom>
              <a:avLst/>
              <a:gdLst/>
              <a:ahLst/>
              <a:cxnLst/>
              <a:rect l="0" t="0" r="0" b="0"/>
              <a:pathLst>
                <a:path w="76201" h="383992">
                  <a:moveTo>
                    <a:pt x="76200" y="0"/>
                  </a:moveTo>
                  <a:lnTo>
                    <a:pt x="76200" y="0"/>
                  </a:lnTo>
                  <a:lnTo>
                    <a:pt x="73942" y="22578"/>
                  </a:lnTo>
                  <a:lnTo>
                    <a:pt x="70116" y="56601"/>
                  </a:lnTo>
                  <a:lnTo>
                    <a:pt x="65594" y="85834"/>
                  </a:lnTo>
                  <a:lnTo>
                    <a:pt x="63019" y="115195"/>
                  </a:lnTo>
                  <a:lnTo>
                    <a:pt x="61029" y="144331"/>
                  </a:lnTo>
                  <a:lnTo>
                    <a:pt x="57322" y="171392"/>
                  </a:lnTo>
                  <a:lnTo>
                    <a:pt x="55110" y="199787"/>
                  </a:lnTo>
                  <a:lnTo>
                    <a:pt x="54127" y="228494"/>
                  </a:lnTo>
                  <a:lnTo>
                    <a:pt x="53689" y="255364"/>
                  </a:lnTo>
                  <a:lnTo>
                    <a:pt x="57489" y="290246"/>
                  </a:lnTo>
                  <a:lnTo>
                    <a:pt x="60275" y="326290"/>
                  </a:lnTo>
                  <a:lnTo>
                    <a:pt x="60870" y="361534"/>
                  </a:lnTo>
                  <a:lnTo>
                    <a:pt x="60954" y="383991"/>
                  </a:lnTo>
                  <a:lnTo>
                    <a:pt x="60958" y="382894"/>
                  </a:lnTo>
                  <a:lnTo>
                    <a:pt x="60112" y="382263"/>
                  </a:lnTo>
                  <a:lnTo>
                    <a:pt x="56914" y="381561"/>
                  </a:lnTo>
                  <a:lnTo>
                    <a:pt x="52671" y="376734"/>
                  </a:lnTo>
                  <a:lnTo>
                    <a:pt x="48809" y="368944"/>
                  </a:lnTo>
                  <a:lnTo>
                    <a:pt x="39061" y="334110"/>
                  </a:lnTo>
                  <a:lnTo>
                    <a:pt x="17237" y="29702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09"/>
            <p:cNvSpPr/>
            <p:nvPr>
              <p:custDataLst>
                <p:tags r:id="rId16"/>
              </p:custDataLst>
            </p:nvPr>
          </p:nvSpPr>
          <p:spPr>
            <a:xfrm>
              <a:off x="3985443" y="4047120"/>
              <a:ext cx="510358" cy="240507"/>
            </a:xfrm>
            <a:custGeom>
              <a:avLst/>
              <a:gdLst/>
              <a:ahLst/>
              <a:cxnLst/>
              <a:rect l="0" t="0" r="0" b="0"/>
              <a:pathLst>
                <a:path w="510358" h="240507">
                  <a:moveTo>
                    <a:pt x="76017" y="128640"/>
                  </a:moveTo>
                  <a:lnTo>
                    <a:pt x="76017" y="128640"/>
                  </a:lnTo>
                  <a:lnTo>
                    <a:pt x="108379" y="112459"/>
                  </a:lnTo>
                  <a:lnTo>
                    <a:pt x="132548" y="94306"/>
                  </a:lnTo>
                  <a:lnTo>
                    <a:pt x="145072" y="78203"/>
                  </a:lnTo>
                  <a:lnTo>
                    <a:pt x="154145" y="58663"/>
                  </a:lnTo>
                  <a:lnTo>
                    <a:pt x="155050" y="46456"/>
                  </a:lnTo>
                  <a:lnTo>
                    <a:pt x="148731" y="24823"/>
                  </a:lnTo>
                  <a:lnTo>
                    <a:pt x="141777" y="9356"/>
                  </a:lnTo>
                  <a:lnTo>
                    <a:pt x="138484" y="5937"/>
                  </a:lnTo>
                  <a:lnTo>
                    <a:pt x="130309" y="2139"/>
                  </a:lnTo>
                  <a:lnTo>
                    <a:pt x="116186" y="0"/>
                  </a:lnTo>
                  <a:lnTo>
                    <a:pt x="101277" y="3412"/>
                  </a:lnTo>
                  <a:lnTo>
                    <a:pt x="67710" y="22862"/>
                  </a:lnTo>
                  <a:lnTo>
                    <a:pt x="31053" y="47479"/>
                  </a:lnTo>
                  <a:lnTo>
                    <a:pt x="10346" y="67704"/>
                  </a:lnTo>
                  <a:lnTo>
                    <a:pt x="4496" y="77850"/>
                  </a:lnTo>
                  <a:lnTo>
                    <a:pt x="741" y="98162"/>
                  </a:lnTo>
                  <a:lnTo>
                    <a:pt x="0" y="114435"/>
                  </a:lnTo>
                  <a:lnTo>
                    <a:pt x="4414" y="122609"/>
                  </a:lnTo>
                  <a:lnTo>
                    <a:pt x="7962" y="127160"/>
                  </a:lnTo>
                  <a:lnTo>
                    <a:pt x="25090" y="137609"/>
                  </a:lnTo>
                  <a:lnTo>
                    <a:pt x="59717" y="142641"/>
                  </a:lnTo>
                  <a:lnTo>
                    <a:pt x="90849" y="143513"/>
                  </a:lnTo>
                  <a:lnTo>
                    <a:pt x="117322" y="143717"/>
                  </a:lnTo>
                  <a:lnTo>
                    <a:pt x="152697" y="135741"/>
                  </a:lnTo>
                  <a:lnTo>
                    <a:pt x="188672" y="122654"/>
                  </a:lnTo>
                  <a:lnTo>
                    <a:pt x="222097" y="108052"/>
                  </a:lnTo>
                  <a:lnTo>
                    <a:pt x="256802" y="87100"/>
                  </a:lnTo>
                  <a:lnTo>
                    <a:pt x="291291" y="50658"/>
                  </a:lnTo>
                  <a:lnTo>
                    <a:pt x="295306" y="46550"/>
                  </a:lnTo>
                  <a:lnTo>
                    <a:pt x="295870" y="46820"/>
                  </a:lnTo>
                  <a:lnTo>
                    <a:pt x="296849" y="51533"/>
                  </a:lnTo>
                  <a:lnTo>
                    <a:pt x="296994" y="86677"/>
                  </a:lnTo>
                  <a:lnTo>
                    <a:pt x="296997" y="121514"/>
                  </a:lnTo>
                  <a:lnTo>
                    <a:pt x="303558" y="152133"/>
                  </a:lnTo>
                  <a:lnTo>
                    <a:pt x="306404" y="158273"/>
                  </a:lnTo>
                  <a:lnTo>
                    <a:pt x="312228" y="166727"/>
                  </a:lnTo>
                  <a:lnTo>
                    <a:pt x="312235" y="162691"/>
                  </a:lnTo>
                  <a:lnTo>
                    <a:pt x="316752" y="158449"/>
                  </a:lnTo>
                  <a:lnTo>
                    <a:pt x="320327" y="156133"/>
                  </a:lnTo>
                  <a:lnTo>
                    <a:pt x="326557" y="146785"/>
                  </a:lnTo>
                  <a:lnTo>
                    <a:pt x="340902" y="112779"/>
                  </a:lnTo>
                  <a:lnTo>
                    <a:pt x="363467" y="79263"/>
                  </a:lnTo>
                  <a:lnTo>
                    <a:pt x="382462" y="54885"/>
                  </a:lnTo>
                  <a:lnTo>
                    <a:pt x="390862" y="49294"/>
                  </a:lnTo>
                  <a:lnTo>
                    <a:pt x="400350" y="46146"/>
                  </a:lnTo>
                  <a:lnTo>
                    <a:pt x="425471" y="44872"/>
                  </a:lnTo>
                  <a:lnTo>
                    <a:pt x="428367" y="45701"/>
                  </a:lnTo>
                  <a:lnTo>
                    <a:pt x="430297" y="47101"/>
                  </a:lnTo>
                  <a:lnTo>
                    <a:pt x="449494" y="83178"/>
                  </a:lnTo>
                  <a:lnTo>
                    <a:pt x="466500" y="120521"/>
                  </a:lnTo>
                  <a:lnTo>
                    <a:pt x="471398" y="149565"/>
                  </a:lnTo>
                  <a:lnTo>
                    <a:pt x="480210" y="187462"/>
                  </a:lnTo>
                  <a:lnTo>
                    <a:pt x="486057" y="219658"/>
                  </a:lnTo>
                  <a:lnTo>
                    <a:pt x="487070" y="234724"/>
                  </a:lnTo>
                  <a:lnTo>
                    <a:pt x="488059" y="237463"/>
                  </a:lnTo>
                  <a:lnTo>
                    <a:pt x="489566" y="239289"/>
                  </a:lnTo>
                  <a:lnTo>
                    <a:pt x="491417" y="240506"/>
                  </a:lnTo>
                  <a:lnTo>
                    <a:pt x="497987" y="239601"/>
                  </a:lnTo>
                  <a:lnTo>
                    <a:pt x="510357" y="235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0"/>
            <p:cNvSpPr/>
            <p:nvPr>
              <p:custDataLst>
                <p:tags r:id="rId17"/>
              </p:custDataLst>
            </p:nvPr>
          </p:nvSpPr>
          <p:spPr>
            <a:xfrm>
              <a:off x="3645509" y="3992880"/>
              <a:ext cx="263552" cy="220953"/>
            </a:xfrm>
            <a:custGeom>
              <a:avLst/>
              <a:gdLst/>
              <a:ahLst/>
              <a:cxnLst/>
              <a:rect l="0" t="0" r="0" b="0"/>
              <a:pathLst>
                <a:path w="263552" h="220953">
                  <a:moveTo>
                    <a:pt x="225451" y="0"/>
                  </a:moveTo>
                  <a:lnTo>
                    <a:pt x="225451" y="0"/>
                  </a:lnTo>
                  <a:lnTo>
                    <a:pt x="241631" y="36407"/>
                  </a:lnTo>
                  <a:lnTo>
                    <a:pt x="249576" y="65570"/>
                  </a:lnTo>
                  <a:lnTo>
                    <a:pt x="251790" y="103530"/>
                  </a:lnTo>
                  <a:lnTo>
                    <a:pt x="249342" y="133969"/>
                  </a:lnTo>
                  <a:lnTo>
                    <a:pt x="247600" y="168756"/>
                  </a:lnTo>
                  <a:lnTo>
                    <a:pt x="240057" y="202019"/>
                  </a:lnTo>
                  <a:lnTo>
                    <a:pt x="238575" y="203259"/>
                  </a:lnTo>
                  <a:lnTo>
                    <a:pt x="234158" y="205250"/>
                  </a:lnTo>
                  <a:lnTo>
                    <a:pt x="226606" y="205697"/>
                  </a:lnTo>
                  <a:lnTo>
                    <a:pt x="191569" y="171837"/>
                  </a:lnTo>
                  <a:lnTo>
                    <a:pt x="161875" y="137772"/>
                  </a:lnTo>
                  <a:lnTo>
                    <a:pt x="132496" y="116085"/>
                  </a:lnTo>
                  <a:lnTo>
                    <a:pt x="114747" y="109467"/>
                  </a:lnTo>
                  <a:lnTo>
                    <a:pt x="94719" y="111551"/>
                  </a:lnTo>
                  <a:lnTo>
                    <a:pt x="57654" y="130516"/>
                  </a:lnTo>
                  <a:lnTo>
                    <a:pt x="20537" y="160305"/>
                  </a:lnTo>
                  <a:lnTo>
                    <a:pt x="4622" y="176285"/>
                  </a:lnTo>
                  <a:lnTo>
                    <a:pt x="305" y="183618"/>
                  </a:lnTo>
                  <a:lnTo>
                    <a:pt x="0" y="186758"/>
                  </a:lnTo>
                  <a:lnTo>
                    <a:pt x="1920" y="192506"/>
                  </a:lnTo>
                  <a:lnTo>
                    <a:pt x="7761" y="200502"/>
                  </a:lnTo>
                  <a:lnTo>
                    <a:pt x="43170" y="216324"/>
                  </a:lnTo>
                  <a:lnTo>
                    <a:pt x="68801" y="220886"/>
                  </a:lnTo>
                  <a:lnTo>
                    <a:pt x="102272" y="220952"/>
                  </a:lnTo>
                  <a:lnTo>
                    <a:pt x="123291" y="219274"/>
                  </a:lnTo>
                  <a:lnTo>
                    <a:pt x="154165" y="207963"/>
                  </a:lnTo>
                  <a:lnTo>
                    <a:pt x="184762" y="188054"/>
                  </a:lnTo>
                  <a:lnTo>
                    <a:pt x="216123" y="161083"/>
                  </a:lnTo>
                  <a:lnTo>
                    <a:pt x="252928" y="130659"/>
                  </a:lnTo>
                  <a:lnTo>
                    <a:pt x="263551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1"/>
            <p:cNvSpPr/>
            <p:nvPr>
              <p:custDataLst>
                <p:tags r:id="rId18"/>
              </p:custDataLst>
            </p:nvPr>
          </p:nvSpPr>
          <p:spPr>
            <a:xfrm>
              <a:off x="3063240" y="4015740"/>
              <a:ext cx="478108" cy="228151"/>
            </a:xfrm>
            <a:custGeom>
              <a:avLst/>
              <a:gdLst/>
              <a:ahLst/>
              <a:cxnLst/>
              <a:rect l="0" t="0" r="0" b="0"/>
              <a:pathLst>
                <a:path w="478108" h="228151">
                  <a:moveTo>
                    <a:pt x="0" y="137160"/>
                  </a:moveTo>
                  <a:lnTo>
                    <a:pt x="0" y="137160"/>
                  </a:lnTo>
                  <a:lnTo>
                    <a:pt x="32362" y="137160"/>
                  </a:lnTo>
                  <a:lnTo>
                    <a:pt x="61796" y="134902"/>
                  </a:lnTo>
                  <a:lnTo>
                    <a:pt x="90965" y="131077"/>
                  </a:lnTo>
                  <a:lnTo>
                    <a:pt x="118040" y="126554"/>
                  </a:lnTo>
                  <a:lnTo>
                    <a:pt x="144184" y="121722"/>
                  </a:lnTo>
                  <a:lnTo>
                    <a:pt x="169915" y="117598"/>
                  </a:lnTo>
                  <a:lnTo>
                    <a:pt x="207355" y="115278"/>
                  </a:lnTo>
                  <a:lnTo>
                    <a:pt x="240273" y="115436"/>
                  </a:lnTo>
                  <a:lnTo>
                    <a:pt x="277222" y="122646"/>
                  </a:lnTo>
                  <a:lnTo>
                    <a:pt x="293524" y="129755"/>
                  </a:lnTo>
                  <a:lnTo>
                    <a:pt x="310663" y="143788"/>
                  </a:lnTo>
                  <a:lnTo>
                    <a:pt x="315872" y="153088"/>
                  </a:lnTo>
                  <a:lnTo>
                    <a:pt x="330402" y="188000"/>
                  </a:lnTo>
                  <a:lnTo>
                    <a:pt x="340669" y="205076"/>
                  </a:lnTo>
                  <a:lnTo>
                    <a:pt x="342755" y="210525"/>
                  </a:lnTo>
                  <a:lnTo>
                    <a:pt x="346505" y="215769"/>
                  </a:lnTo>
                  <a:lnTo>
                    <a:pt x="357421" y="223481"/>
                  </a:lnTo>
                  <a:lnTo>
                    <a:pt x="367334" y="227083"/>
                  </a:lnTo>
                  <a:lnTo>
                    <a:pt x="379679" y="228150"/>
                  </a:lnTo>
                  <a:lnTo>
                    <a:pt x="394061" y="224422"/>
                  </a:lnTo>
                  <a:lnTo>
                    <a:pt x="409047" y="217955"/>
                  </a:lnTo>
                  <a:lnTo>
                    <a:pt x="416890" y="210887"/>
                  </a:lnTo>
                  <a:lnTo>
                    <a:pt x="436914" y="176371"/>
                  </a:lnTo>
                  <a:lnTo>
                    <a:pt x="454008" y="144122"/>
                  </a:lnTo>
                  <a:lnTo>
                    <a:pt x="466226" y="120878"/>
                  </a:lnTo>
                  <a:lnTo>
                    <a:pt x="473470" y="83113"/>
                  </a:lnTo>
                  <a:lnTo>
                    <a:pt x="478107" y="53130"/>
                  </a:lnTo>
                  <a:lnTo>
                    <a:pt x="477223" y="25056"/>
                  </a:lnTo>
                  <a:lnTo>
                    <a:pt x="4724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2"/>
            <p:cNvSpPr/>
            <p:nvPr>
              <p:custDataLst>
                <p:tags r:id="rId19"/>
              </p:custDataLst>
            </p:nvPr>
          </p:nvSpPr>
          <p:spPr>
            <a:xfrm>
              <a:off x="3238500" y="4030980"/>
              <a:ext cx="30481" cy="247527"/>
            </a:xfrm>
            <a:custGeom>
              <a:avLst/>
              <a:gdLst/>
              <a:ahLst/>
              <a:cxnLst/>
              <a:rect l="0" t="0" r="0" b="0"/>
              <a:pathLst>
                <a:path w="30481" h="247527">
                  <a:moveTo>
                    <a:pt x="30480" y="0"/>
                  </a:moveTo>
                  <a:lnTo>
                    <a:pt x="30480" y="0"/>
                  </a:lnTo>
                  <a:lnTo>
                    <a:pt x="22389" y="32362"/>
                  </a:lnTo>
                  <a:lnTo>
                    <a:pt x="16160" y="61796"/>
                  </a:lnTo>
                  <a:lnTo>
                    <a:pt x="11415" y="90965"/>
                  </a:lnTo>
                  <a:lnTo>
                    <a:pt x="9307" y="118040"/>
                  </a:lnTo>
                  <a:lnTo>
                    <a:pt x="8120" y="153037"/>
                  </a:lnTo>
                  <a:lnTo>
                    <a:pt x="9343" y="181579"/>
                  </a:lnTo>
                  <a:lnTo>
                    <a:pt x="15723" y="211089"/>
                  </a:lnTo>
                  <a:lnTo>
                    <a:pt x="17430" y="231542"/>
                  </a:lnTo>
                  <a:lnTo>
                    <a:pt x="15367" y="242608"/>
                  </a:lnTo>
                  <a:lnTo>
                    <a:pt x="13631" y="245558"/>
                  </a:lnTo>
                  <a:lnTo>
                    <a:pt x="11627" y="247526"/>
                  </a:lnTo>
                  <a:lnTo>
                    <a:pt x="9445" y="247143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3"/>
            <p:cNvSpPr/>
            <p:nvPr>
              <p:custDataLst>
                <p:tags r:id="rId20"/>
              </p:custDataLst>
            </p:nvPr>
          </p:nvSpPr>
          <p:spPr>
            <a:xfrm>
              <a:off x="2870070" y="4034158"/>
              <a:ext cx="231271" cy="232588"/>
            </a:xfrm>
            <a:custGeom>
              <a:avLst/>
              <a:gdLst/>
              <a:ahLst/>
              <a:cxnLst/>
              <a:rect l="0" t="0" r="0" b="0"/>
              <a:pathLst>
                <a:path w="231271" h="232588">
                  <a:moveTo>
                    <a:pt x="231270" y="12062"/>
                  </a:moveTo>
                  <a:lnTo>
                    <a:pt x="231270" y="12062"/>
                  </a:lnTo>
                  <a:lnTo>
                    <a:pt x="194863" y="3971"/>
                  </a:lnTo>
                  <a:lnTo>
                    <a:pt x="167958" y="0"/>
                  </a:lnTo>
                  <a:lnTo>
                    <a:pt x="136029" y="21"/>
                  </a:lnTo>
                  <a:lnTo>
                    <a:pt x="102484" y="7614"/>
                  </a:lnTo>
                  <a:lnTo>
                    <a:pt x="78329" y="17267"/>
                  </a:lnTo>
                  <a:lnTo>
                    <a:pt x="70727" y="22277"/>
                  </a:lnTo>
                  <a:lnTo>
                    <a:pt x="69208" y="24799"/>
                  </a:lnTo>
                  <a:lnTo>
                    <a:pt x="69042" y="27326"/>
                  </a:lnTo>
                  <a:lnTo>
                    <a:pt x="74859" y="41512"/>
                  </a:lnTo>
                  <a:lnTo>
                    <a:pt x="105477" y="76497"/>
                  </a:lnTo>
                  <a:lnTo>
                    <a:pt x="140324" y="111580"/>
                  </a:lnTo>
                  <a:lnTo>
                    <a:pt x="175737" y="143251"/>
                  </a:lnTo>
                  <a:lnTo>
                    <a:pt x="196111" y="168599"/>
                  </a:lnTo>
                  <a:lnTo>
                    <a:pt x="199866" y="185380"/>
                  </a:lnTo>
                  <a:lnTo>
                    <a:pt x="200174" y="188567"/>
                  </a:lnTo>
                  <a:lnTo>
                    <a:pt x="196000" y="196625"/>
                  </a:lnTo>
                  <a:lnTo>
                    <a:pt x="183569" y="211550"/>
                  </a:lnTo>
                  <a:lnTo>
                    <a:pt x="160793" y="222650"/>
                  </a:lnTo>
                  <a:lnTo>
                    <a:pt x="131836" y="230738"/>
                  </a:lnTo>
                  <a:lnTo>
                    <a:pt x="97611" y="232587"/>
                  </a:lnTo>
                  <a:lnTo>
                    <a:pt x="68242" y="228862"/>
                  </a:lnTo>
                  <a:lnTo>
                    <a:pt x="38091" y="218351"/>
                  </a:lnTo>
                  <a:lnTo>
                    <a:pt x="11754" y="204512"/>
                  </a:lnTo>
                  <a:lnTo>
                    <a:pt x="2474" y="194680"/>
                  </a:lnTo>
                  <a:lnTo>
                    <a:pt x="0" y="189687"/>
                  </a:lnTo>
                  <a:lnTo>
                    <a:pt x="1265" y="155491"/>
                  </a:lnTo>
                  <a:lnTo>
                    <a:pt x="2670" y="1416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4"/>
            <p:cNvSpPr/>
            <p:nvPr>
              <p:custDataLst>
                <p:tags r:id="rId21"/>
              </p:custDataLst>
            </p:nvPr>
          </p:nvSpPr>
          <p:spPr>
            <a:xfrm>
              <a:off x="2697480" y="42367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5"/>
            <p:cNvSpPr/>
            <p:nvPr>
              <p:custDataLst>
                <p:tags r:id="rId22"/>
              </p:custDataLst>
            </p:nvPr>
          </p:nvSpPr>
          <p:spPr>
            <a:xfrm>
              <a:off x="2712720" y="40005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216"/>
          <p:cNvSpPr/>
          <p:nvPr>
            <p:custDataLst>
              <p:tags r:id="rId3"/>
            </p:custDataLst>
          </p:nvPr>
        </p:nvSpPr>
        <p:spPr>
          <a:xfrm>
            <a:off x="2842260" y="4733183"/>
            <a:ext cx="106681" cy="82554"/>
          </a:xfrm>
          <a:custGeom>
            <a:avLst/>
            <a:gdLst/>
            <a:ahLst/>
            <a:cxnLst/>
            <a:rect l="0" t="0" r="0" b="0"/>
            <a:pathLst>
              <a:path w="106681" h="82554">
                <a:moveTo>
                  <a:pt x="0" y="14076"/>
                </a:moveTo>
                <a:lnTo>
                  <a:pt x="0" y="14076"/>
                </a:lnTo>
                <a:lnTo>
                  <a:pt x="28317" y="5987"/>
                </a:lnTo>
                <a:lnTo>
                  <a:pt x="46734" y="4272"/>
                </a:lnTo>
                <a:lnTo>
                  <a:pt x="58870" y="6334"/>
                </a:lnTo>
                <a:lnTo>
                  <a:pt x="62107" y="8068"/>
                </a:lnTo>
                <a:lnTo>
                  <a:pt x="71347" y="16935"/>
                </a:lnTo>
                <a:lnTo>
                  <a:pt x="72118" y="18522"/>
                </a:lnTo>
                <a:lnTo>
                  <a:pt x="71785" y="19580"/>
                </a:lnTo>
                <a:lnTo>
                  <a:pt x="70716" y="20286"/>
                </a:lnTo>
                <a:lnTo>
                  <a:pt x="70005" y="21603"/>
                </a:lnTo>
                <a:lnTo>
                  <a:pt x="69213" y="25325"/>
                </a:lnTo>
                <a:lnTo>
                  <a:pt x="68155" y="26655"/>
                </a:lnTo>
                <a:lnTo>
                  <a:pt x="64722" y="28134"/>
                </a:lnTo>
                <a:lnTo>
                  <a:pt x="55620" y="29930"/>
                </a:lnTo>
                <a:lnTo>
                  <a:pt x="50684" y="33258"/>
                </a:lnTo>
                <a:lnTo>
                  <a:pt x="48183" y="33638"/>
                </a:lnTo>
                <a:lnTo>
                  <a:pt x="45669" y="33044"/>
                </a:lnTo>
                <a:lnTo>
                  <a:pt x="28623" y="23725"/>
                </a:lnTo>
                <a:lnTo>
                  <a:pt x="23619" y="15515"/>
                </a:lnTo>
                <a:lnTo>
                  <a:pt x="25455" y="12458"/>
                </a:lnTo>
                <a:lnTo>
                  <a:pt x="27130" y="10458"/>
                </a:lnTo>
                <a:lnTo>
                  <a:pt x="31249" y="8235"/>
                </a:lnTo>
                <a:lnTo>
                  <a:pt x="54866" y="0"/>
                </a:lnTo>
                <a:lnTo>
                  <a:pt x="57744" y="459"/>
                </a:lnTo>
                <a:lnTo>
                  <a:pt x="63199" y="3227"/>
                </a:lnTo>
                <a:lnTo>
                  <a:pt x="82759" y="20824"/>
                </a:lnTo>
                <a:lnTo>
                  <a:pt x="87582" y="27800"/>
                </a:lnTo>
                <a:lnTo>
                  <a:pt x="90297" y="36487"/>
                </a:lnTo>
                <a:lnTo>
                  <a:pt x="92136" y="49578"/>
                </a:lnTo>
                <a:lnTo>
                  <a:pt x="95418" y="54691"/>
                </a:lnTo>
                <a:lnTo>
                  <a:pt x="95785" y="57239"/>
                </a:lnTo>
                <a:lnTo>
                  <a:pt x="92179" y="69955"/>
                </a:lnTo>
                <a:lnTo>
                  <a:pt x="91087" y="71649"/>
                </a:lnTo>
                <a:lnTo>
                  <a:pt x="89511" y="72778"/>
                </a:lnTo>
                <a:lnTo>
                  <a:pt x="85503" y="74880"/>
                </a:lnTo>
                <a:lnTo>
                  <a:pt x="78486" y="79976"/>
                </a:lnTo>
                <a:lnTo>
                  <a:pt x="70051" y="82304"/>
                </a:lnTo>
                <a:lnTo>
                  <a:pt x="60926" y="82553"/>
                </a:lnTo>
                <a:lnTo>
                  <a:pt x="58397" y="81740"/>
                </a:lnTo>
                <a:lnTo>
                  <a:pt x="56711" y="80353"/>
                </a:lnTo>
                <a:lnTo>
                  <a:pt x="54006" y="76087"/>
                </a:lnTo>
                <a:lnTo>
                  <a:pt x="53537" y="71304"/>
                </a:lnTo>
                <a:lnTo>
                  <a:pt x="55686" y="66886"/>
                </a:lnTo>
                <a:lnTo>
                  <a:pt x="68008" y="53107"/>
                </a:lnTo>
                <a:lnTo>
                  <a:pt x="106680" y="293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Disposable</a:t>
            </a:r>
            <a:r>
              <a:rPr lang="en-US" dirty="0" smtClean="0"/>
              <a:t>- </a:t>
            </a:r>
            <a:r>
              <a:rPr lang="en-US" dirty="0"/>
              <a:t>the income a person has available to spend (dispose of) after taxes have been taken </a:t>
            </a:r>
            <a:r>
              <a:rPr lang="en-US" dirty="0" smtClean="0"/>
              <a:t>out</a:t>
            </a:r>
          </a:p>
          <a:p>
            <a:endParaRPr lang="en-US" dirty="0"/>
          </a:p>
          <a:p>
            <a:r>
              <a:rPr lang="en-US" u="sng" dirty="0" smtClean="0"/>
              <a:t>Discretionary- </a:t>
            </a:r>
            <a:r>
              <a:rPr lang="en-US" dirty="0"/>
              <a:t>the income left after taxes and necessities of life have been paid for.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partner, describe </a:t>
            </a:r>
            <a:r>
              <a:rPr lang="en-US" dirty="0"/>
              <a:t>what the typical 4 person household in Bellmore/Merrick </a:t>
            </a:r>
            <a:r>
              <a:rPr lang="en-US" dirty="0" smtClean="0"/>
              <a:t>is like.</a:t>
            </a:r>
          </a:p>
          <a:p>
            <a:r>
              <a:rPr lang="en-US" dirty="0" smtClean="0"/>
              <a:t> Be sure to touch upon each category of </a:t>
            </a:r>
            <a:r>
              <a:rPr lang="en-US" u="sng" dirty="0"/>
              <a:t>demographics, psychographics, and </a:t>
            </a:r>
            <a:r>
              <a:rPr lang="en-US" u="sng" dirty="0" err="1"/>
              <a:t>geographics</a:t>
            </a:r>
            <a:r>
              <a:rPr lang="en-US" u="sng" dirty="0"/>
              <a:t>. </a:t>
            </a:r>
            <a:endParaRPr lang="en-US" u="sng" dirty="0" smtClean="0"/>
          </a:p>
          <a:p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what the </a:t>
            </a:r>
            <a:r>
              <a:rPr lang="en-US" dirty="0" err="1"/>
              <a:t>avg</a:t>
            </a:r>
            <a:r>
              <a:rPr lang="en-US" dirty="0"/>
              <a:t> household will spend their disposable and discretionary income on</a:t>
            </a:r>
          </a:p>
        </p:txBody>
      </p:sp>
    </p:spTree>
    <p:extLst>
      <p:ext uri="{BB962C8B-B14F-4D97-AF65-F5344CB8AC3E}">
        <p14:creationId xmlns:p14="http://schemas.microsoft.com/office/powerpoint/2010/main" val="3996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 Bellmore Merrick HH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8686800" cy="4572000"/>
          </a:xfrm>
        </p:spPr>
        <p:txBody>
          <a:bodyPr/>
          <a:lstStyle/>
          <a:p>
            <a:r>
              <a:rPr lang="en-US" dirty="0" smtClean="0"/>
              <a:t>Demo	|    Geo	 |  Psycho  |   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656</TotalTime>
  <Words>1340</Words>
  <Application>Microsoft Office PowerPoint</Application>
  <PresentationFormat>On-screen Show (4:3)</PresentationFormat>
  <Paragraphs>229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Verve</vt:lpstr>
      <vt:lpstr>Consumer Behavior and Demographics</vt:lpstr>
      <vt:lpstr>Do now: What are the characteristics of people who drink Redbull?</vt:lpstr>
      <vt:lpstr>Do now:</vt:lpstr>
      <vt:lpstr>Demographics</vt:lpstr>
      <vt:lpstr>Geographics</vt:lpstr>
      <vt:lpstr>Psychographics</vt:lpstr>
      <vt:lpstr>Income</vt:lpstr>
      <vt:lpstr>Guided Application</vt:lpstr>
      <vt:lpstr>Typical  Bellmore Merrick HH</vt:lpstr>
      <vt:lpstr>Do now: </vt:lpstr>
      <vt:lpstr>Do Now:</vt:lpstr>
      <vt:lpstr>Behavioral Segmentation</vt:lpstr>
      <vt:lpstr>80/20 Rule</vt:lpstr>
      <vt:lpstr>Brand Loyalty</vt:lpstr>
      <vt:lpstr>What is your buying behavior?</vt:lpstr>
      <vt:lpstr>Closure </vt:lpstr>
      <vt:lpstr>Do now:</vt:lpstr>
      <vt:lpstr>Consumer influences:</vt:lpstr>
      <vt:lpstr>Psychological Influences</vt:lpstr>
      <vt:lpstr>Q. What is a motive?</vt:lpstr>
      <vt:lpstr>Social Influences</vt:lpstr>
      <vt:lpstr>Social Influences (cont’d)</vt:lpstr>
      <vt:lpstr>Situational influences</vt:lpstr>
      <vt:lpstr>Types of Purchases</vt:lpstr>
      <vt:lpstr>Types of Purchases (cont’d)</vt:lpstr>
      <vt:lpstr>Guided Application</vt:lpstr>
      <vt:lpstr>PowerPoint Presentation</vt:lpstr>
      <vt:lpstr>PowerPoint Presentation</vt:lpstr>
      <vt:lpstr>PowerPoint Presentation</vt:lpstr>
      <vt:lpstr>PowerPoint Presentation</vt:lpstr>
      <vt:lpstr>Consumer Behavior Cont’d</vt:lpstr>
      <vt:lpstr>Do now:</vt:lpstr>
      <vt:lpstr>What causes us to act?</vt:lpstr>
      <vt:lpstr>Wants – Think about it</vt:lpstr>
      <vt:lpstr>Abraham Maslow</vt:lpstr>
      <vt:lpstr>Maslow (1908-1970) </vt:lpstr>
      <vt:lpstr>Abraham Maslow</vt:lpstr>
      <vt:lpstr>PowerPoint Presentation</vt:lpstr>
      <vt:lpstr>Maslow’s Hierarchy of Needs</vt:lpstr>
      <vt:lpstr>Try it first!</vt:lpstr>
      <vt:lpstr>PowerPoint Presentation</vt:lpstr>
      <vt:lpstr>Maslow’s Hierarchy of Needs</vt:lpstr>
      <vt:lpstr>Activity: Base Groups</vt:lpstr>
      <vt:lpstr>Closure- Where do your products belong?</vt:lpstr>
      <vt:lpstr>Closure:</vt:lpstr>
      <vt:lpstr>Closure – Think about it</vt:lpstr>
      <vt:lpstr>Aim: How do we decide to buy?</vt:lpstr>
      <vt:lpstr>CB Video</vt:lpstr>
      <vt:lpstr>6- Step Purchasing Decision Making Process </vt:lpstr>
      <vt:lpstr>Base groups !</vt:lpstr>
      <vt:lpstr>Base Groups!</vt:lpstr>
      <vt:lpstr>DO NOW:</vt:lpstr>
      <vt:lpstr>Review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Behavior and Demographics</dc:title>
  <dc:creator>Jenna Scelfo</dc:creator>
  <cp:lastModifiedBy>Jenna Scelfo</cp:lastModifiedBy>
  <cp:revision>47</cp:revision>
  <cp:lastPrinted>2016-10-18T11:58:53Z</cp:lastPrinted>
  <dcterms:created xsi:type="dcterms:W3CDTF">2013-12-05T12:48:21Z</dcterms:created>
  <dcterms:modified xsi:type="dcterms:W3CDTF">2018-01-29T17:39:59Z</dcterms:modified>
</cp:coreProperties>
</file>