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sldIdLst>
    <p:sldId id="257" r:id="rId2"/>
    <p:sldId id="267" r:id="rId3"/>
    <p:sldId id="264" r:id="rId4"/>
    <p:sldId id="265" r:id="rId5"/>
    <p:sldId id="266" r:id="rId6"/>
    <p:sldId id="258" r:id="rId7"/>
    <p:sldId id="259" r:id="rId8"/>
    <p:sldId id="260" r:id="rId9"/>
    <p:sldId id="261" r:id="rId10"/>
    <p:sldId id="268" r:id="rId11"/>
    <p:sldId id="269" r:id="rId12"/>
    <p:sldId id="270" r:id="rId13"/>
    <p:sldId id="271" r:id="rId14"/>
    <p:sldId id="276" r:id="rId15"/>
    <p:sldId id="275" r:id="rId16"/>
    <p:sldId id="277" r:id="rId17"/>
    <p:sldId id="278" r:id="rId18"/>
    <p:sldId id="272" r:id="rId19"/>
    <p:sldId id="273" r:id="rId20"/>
    <p:sldId id="274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7EE1-5733-F44D-84C2-B345C100F9F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8506-C2B8-6042-AD79-E025431950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C037EE1-5733-F44D-84C2-B345C100F9F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8506-C2B8-6042-AD79-E025431950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7EE1-5733-F44D-84C2-B345C100F9F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C037EE1-5733-F44D-84C2-B345C100F9F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C037EE1-5733-F44D-84C2-B345C100F9F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7EE1-5733-F44D-84C2-B345C100F9F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8506-C2B8-6042-AD79-E025431950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7EE1-5733-F44D-84C2-B345C100F9F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8506-C2B8-6042-AD79-E025431950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7EE1-5733-F44D-84C2-B345C100F9F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8506-C2B8-6042-AD79-E025431950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7EE1-5733-F44D-84C2-B345C100F9F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7EE1-5733-F44D-84C2-B345C100F9F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8506-C2B8-6042-AD79-E025431950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C037EE1-5733-F44D-84C2-B345C100F9F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8506-C2B8-6042-AD79-E025431950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C037EE1-5733-F44D-84C2-B345C100F9F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8506-C2B8-6042-AD79-E0254319507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7EE1-5733-F44D-84C2-B345C100F9F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8506-C2B8-6042-AD79-E025431950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7EE1-5733-F44D-84C2-B345C100F9F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8506-C2B8-6042-AD79-E025431950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C037EE1-5733-F44D-84C2-B345C100F9F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8506-C2B8-6042-AD79-E025431950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037EE1-5733-F44D-84C2-B345C100F9F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C348506-C2B8-6042-AD79-E025431950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zanvgu1o5VArEM&amp;tbnid=buAkCx38lmXAcM:&amp;ved=0CAUQjRw&amp;url=http://blog.mallofamerica.com/news/now-open-henri-bendel/attachment/storefront-2/&amp;ei=wF9AUoC3LeTE4APolYHwBw&amp;bvm=bv.52434380,d.dmg&amp;psig=AFQjCNGYIlye9ZwbRqyHNQcqdisvdTrU8w&amp;ust=138003690530134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/url?sa=i&amp;rct=j&amp;q=&amp;esrc=s&amp;frm=1&amp;source=images&amp;cd=&amp;cad=rja&amp;docid=cQY9eIqNCdXOJM&amp;tbnid=gVhCfh0NRvWZ3M:&amp;ved=0CAUQjRw&amp;url=http://www.hotlikesauce.com/2010/07/21/alabama-%E2%80%98no-tell-motel%E2%80%99-adds-24-hour-confessional-booth/&amp;ei=P2BAUrfvNa634APJtoG4BA&amp;bvm=bv.52434380,d.dmg&amp;psig=AFQjCNFXW2TwWVTVExCLP3inxC1iw3QsWg&amp;ust=138003705070543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x5SfHyASa98SRM&amp;tbnid=C37HUlTHyutTAM:&amp;ved=0CAUQjRw&amp;url=http://www.istockphoto.com/stock-illustration-20470773-money-for-goods.php&amp;ei=8MVBUubZJpb_4APMkYCAAw&amp;bvm=bv.52434380,d.dmg&amp;psig=AFQjCNFYJWI2BohIsj2rD8cGnw9fGEkT0A&amp;ust=138012862162613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ZQbyRhaFNdS1EM&amp;tbnid=ESwB-zgWGMsxCM:&amp;ved=0CAUQjRw&amp;url=http://dearhandmadelife.com/eight-product-packaging-tips/&amp;ei=QsZBUqKTCtHK4AP_zYDwCQ&amp;bvm=bv.52434380,d.dmg&amp;psig=AFQjCNEgihZ0YAUvDeKemPwmWzwZEyHaFg&amp;ust=138012868832994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frm=1&amp;source=images&amp;cd=&amp;cad=rja&amp;docid=QgFhV5jWdbvPOM&amp;tbnid=2DAfUb-_7SaU-M:&amp;ved=0CAUQjRw&amp;url=http://www.walmart.com/ip/Garnier-Nutrisse-Permanent-Haircolor-BL-21-Reflective-Blue-Black/16504596&amp;ei=a8dBUvmXHLXC4AOZx4GoAw&amp;psig=AFQjCNH8giO3Anl405f_ALbTUkbVvmp_zg&amp;ust=138012898648440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1wA5uYfncXEZLM&amp;tbnid=6QrcQjg5V0NbMM:&amp;ved=0CAUQjRw&amp;url=http://www.grubstreet.com/2009/05/forget_fro-yo_wars_the_italian.html&amp;ei=dWFAUrrGAq2v4AOXg4DAAg&amp;bvm=bv.52434380,d.dmg&amp;psig=AFQjCNHfWvnB30AOaNjSxX9QwSrmo8s0xw&amp;ust=138003732680242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docid=DF1lAs7wo_wFUM&amp;tbnid=_wDugPH7ERnwYM:&amp;ved=0CAUQjRw&amp;url=http://www.kenwood-electronics.co.uk/tech/swa/list/&amp;ei=DGFAUqbjBqzl4AOKjIDADg&amp;bvm=bv.52434380,d.dmg&amp;psig=AFQjCNGGGOhaNjbB0HPYs7Z1-ClfcOJSUg&amp;ust=138003725301559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rct=j&amp;q=&amp;esrc=s&amp;frm=1&amp;source=images&amp;cd=&amp;cad=rja&amp;docid=TP0ARzpop__QLM&amp;tbnid=smdJojf8O_b2zM:&amp;ved=0CAUQjRw&amp;url=http://www.smilethebook.com/top-five-reasons-your-nonprofit-needs-salespeople/&amp;ei=OmJAUsf_Lder4AOBroHQBA&amp;bvm=bv.52434380,d.dmg&amp;psig=AFQjCNHUgSopEqww3KYyKAKn3VMspBkSEg&amp;ust=13800375574010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4GObm5GIWsOxsM&amp;tbnid=0I5RMJGPe0VqdM:&amp;ved=0CAUQjRw&amp;url=http://www.eyeondna.com/2009/01/13/genetically-modified-organisms-bring-in-the-cash/&amp;ei=DGNAUrO_F9en4APH9YDoDw&amp;bvm=bv.52434380,d.dmg&amp;psig=AFQjCNHoz1I0_sa-kcpsFeRGXgxJF2b3oQ&amp;ust=1380037763450185" TargetMode="External"/><Relationship Id="rId2" Type="http://schemas.openxmlformats.org/officeDocument/2006/relationships/hyperlink" Target="http://www.google.com/url?sa=i&amp;rct=j&amp;q=&amp;esrc=s&amp;frm=1&amp;source=images&amp;cd=&amp;cad=rja&amp;docid=Rj5ZCoSpOGKi_M&amp;tbnid=AmdRogdUfe8ofM:&amp;ved=0CAUQjRw&amp;url=http://livingstingy.blogspot.com/2011/04/cash-store-hypothetical.html&amp;ei=s2JAUtWtCPay4AOC5YHgBw&amp;bvm=bv.52434380,d.dmg&amp;psig=AFQjCNE4b8gRLj5F__d2cx13rHP5cCg0zA&amp;ust=13800376800260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frm=1&amp;source=images&amp;cd=&amp;cad=rja&amp;docid=lglUysg0bOpnHM&amp;tbnid=aKt9-Lbq_itckM:&amp;ved=0CAUQjRw&amp;url=http://hauntedasylum.blogspot.com/2012/06/history-of-straight-jacket.html&amp;ei=LF1AUsaLGtS84AOc8oG4CQ&amp;bvm=bv.52434380,d.dmg&amp;psig=AFQjCNHR8HNvxs9LUoOnvjS1T0tOzNM93A&amp;ust=138003626562437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frm=1&amp;source=images&amp;cd=&amp;cad=rja&amp;docid=HtWRAYfO63ziZM&amp;tbnid=zuCM1q5Vq01GLM:&amp;ved=0CAUQjRw&amp;url=http://cf.forestry.oregonstate.edu/&amp;ei=a11AUqmHJe2z4APDsIDACw&amp;bvm=bv.52434380,d.dmg&amp;psig=AFQjCNFx41MCQ5L8FvOpBcek7hw1uIN_Dg&amp;ust=138003632645242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google.com/url?sa=i&amp;rct=j&amp;q=&amp;esrc=s&amp;frm=1&amp;source=images&amp;cd=&amp;cad=rja&amp;docid=twJNqG2BFa-DhM&amp;tbnid=Eg-1659OxgP_qM:&amp;ved=0CAUQjRw&amp;url=http://www.splashnology.com/article/60-creative-logos-for-inspiration/7152/&amp;ei=4V1AUuvhHob-4AO55YGQCQ&amp;bvm=bv.52434380,d.dmg&amp;psig=AFQjCNGHX-czDpGIjehwXKQsZWW8KNq6zg&amp;ust=138003637747972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g3RTXaS_3X-o6M&amp;tbnid=ivaaQ-3b2T8lUM:&amp;ved=0CAUQjRw&amp;url=http://www.grocery.com/stop-shop/&amp;ei=YV5AUrH4Ha7H4AP1m4CICg&amp;bvm=bv.52434380,d.dmg&amp;psig=AFQjCNHJxbkQD2z6t8ulaAzGF8nYTa0Cuw&amp;ust=138003657316102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What makes the PSL so popular?</a:t>
            </a:r>
          </a:p>
          <a:p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endParaRPr lang="en-US" sz="2400" b="1" dirty="0" smtClean="0"/>
          </a:p>
          <a:p>
            <a:endParaRPr lang="en-US" sz="2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2960914"/>
            <a:ext cx="29718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3772" y="185449"/>
            <a:ext cx="80003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Unit 1: The </a:t>
            </a:r>
            <a:r>
              <a:rPr lang="en-US" sz="2800" b="1" dirty="0"/>
              <a:t>Importance of </a:t>
            </a:r>
            <a:r>
              <a:rPr lang="en-US" sz="2800" b="1" dirty="0" smtClean="0"/>
              <a:t>Marketing</a:t>
            </a:r>
          </a:p>
          <a:p>
            <a:pPr algn="ctr"/>
            <a:r>
              <a:rPr lang="en-US" i="1" dirty="0" smtClean="0"/>
              <a:t>Aim: </a:t>
            </a:r>
            <a:r>
              <a:rPr lang="en-US" dirty="0" smtClean="0"/>
              <a:t>What makes goods/services useful to consumers?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Utilities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There are 5 utilities involved with all products:</a:t>
            </a:r>
          </a:p>
          <a:p>
            <a:pPr marL="1041400" lvl="2" indent="-342900">
              <a:buFont typeface="+mj-lt"/>
              <a:buAutoNum type="arabicPeriod"/>
            </a:pPr>
            <a:r>
              <a:rPr lang="en-US" sz="2400" dirty="0" smtClean="0"/>
              <a:t>Form Utility</a:t>
            </a:r>
          </a:p>
          <a:p>
            <a:pPr marL="1041400" lvl="2" indent="-342900">
              <a:buFont typeface="+mj-lt"/>
              <a:buAutoNum type="arabicPeriod"/>
            </a:pPr>
            <a:r>
              <a:rPr lang="en-US" sz="2400" dirty="0" smtClean="0"/>
              <a:t>Place Utility</a:t>
            </a:r>
          </a:p>
          <a:p>
            <a:pPr marL="1041400" lvl="2" indent="-342900">
              <a:buFont typeface="+mj-lt"/>
              <a:buAutoNum type="arabicPeriod"/>
            </a:pPr>
            <a:r>
              <a:rPr lang="en-US" sz="2400" dirty="0" smtClean="0"/>
              <a:t>Time Utility</a:t>
            </a:r>
          </a:p>
          <a:p>
            <a:pPr marL="1041400" lvl="2" indent="-342900">
              <a:buFont typeface="+mj-lt"/>
              <a:buAutoNum type="arabicPeriod"/>
            </a:pPr>
            <a:r>
              <a:rPr lang="en-US" sz="2400" dirty="0" smtClean="0"/>
              <a:t>Possession Utility</a:t>
            </a:r>
          </a:p>
          <a:p>
            <a:pPr marL="1041400" lvl="2" indent="-342900">
              <a:buFont typeface="+mj-lt"/>
              <a:buAutoNum type="arabicPeriod"/>
            </a:pPr>
            <a:r>
              <a:rPr lang="en-US" sz="2400" dirty="0" smtClean="0"/>
              <a:t>Information Utility</a:t>
            </a:r>
          </a:p>
        </p:txBody>
      </p:sp>
    </p:spTree>
    <p:extLst>
      <p:ext uri="{BB962C8B-B14F-4D97-AF65-F5344CB8AC3E}">
        <p14:creationId xmlns:p14="http://schemas.microsoft.com/office/powerpoint/2010/main" val="2135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 Form 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Involves changing raw materials, or putting parts together to make them more useful</a:t>
            </a:r>
            <a:endParaRPr lang="en-US" sz="2400" dirty="0"/>
          </a:p>
          <a:p>
            <a:pPr lvl="1"/>
            <a:r>
              <a:rPr lang="en-US" sz="2400" dirty="0" smtClean="0"/>
              <a:t>Ex: a zipper, buttons, thread compared to the value of a jacket</a:t>
            </a:r>
          </a:p>
          <a:p>
            <a:pPr lvl="1"/>
            <a:r>
              <a:rPr lang="en-US" sz="2400" dirty="0" smtClean="0"/>
              <a:t>Ex: Electronic controls on a steering wheel add form utility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87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Place Utility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Involves having a product where customers can buy it</a:t>
            </a:r>
          </a:p>
          <a:p>
            <a:pPr lvl="1"/>
            <a:r>
              <a:rPr lang="en-US" sz="2400" dirty="0" smtClean="0"/>
              <a:t>Retail stores</a:t>
            </a:r>
          </a:p>
          <a:p>
            <a:pPr lvl="1"/>
            <a:r>
              <a:rPr lang="en-US" sz="2400" dirty="0" smtClean="0"/>
              <a:t>E-commerce</a:t>
            </a:r>
            <a:endParaRPr lang="en-US" sz="2400" dirty="0"/>
          </a:p>
        </p:txBody>
      </p:sp>
      <p:pic>
        <p:nvPicPr>
          <p:cNvPr id="4098" name="Picture 2" descr="http://blog.mallofamerica.com/wp-content/uploads/2012/10/storefront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3238127"/>
            <a:ext cx="4810125" cy="318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4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 Time 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795" y="2733911"/>
            <a:ext cx="7610476" cy="3670767"/>
          </a:xfrm>
        </p:spPr>
        <p:txBody>
          <a:bodyPr/>
          <a:lstStyle/>
          <a:p>
            <a:r>
              <a:rPr lang="en-US" sz="2400" dirty="0" smtClean="0"/>
              <a:t>Having a product/service available at a certain time of year or a convenient time of day.</a:t>
            </a:r>
          </a:p>
          <a:p>
            <a:pPr lvl="2"/>
            <a:r>
              <a:rPr lang="en-US" sz="2400" dirty="0" smtClean="0"/>
              <a:t>711- open 24/365 </a:t>
            </a:r>
          </a:p>
          <a:p>
            <a:endParaRPr lang="en-US" dirty="0" smtClean="0"/>
          </a:p>
          <a:p>
            <a:pPr lvl="1"/>
            <a:r>
              <a:rPr lang="en-US" sz="2200" dirty="0" smtClean="0"/>
              <a:t>Can you think of any examples of a store that is open at a particular time of year/season?</a:t>
            </a:r>
            <a:endParaRPr lang="en-US" sz="2200" dirty="0"/>
          </a:p>
        </p:txBody>
      </p:sp>
      <p:pic>
        <p:nvPicPr>
          <p:cNvPr id="5122" name="Picture 2" descr="http://www.hotlikesauce.com/wp-content/uploads/2010/07/Open24HoursNeonSign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744">
            <a:off x="5898373" y="629560"/>
            <a:ext cx="2834420" cy="149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 Possession 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81" y="2038256"/>
            <a:ext cx="7610476" cy="3670767"/>
          </a:xfrm>
        </p:spPr>
        <p:txBody>
          <a:bodyPr/>
          <a:lstStyle/>
          <a:p>
            <a:r>
              <a:rPr lang="en-US" sz="2500" dirty="0" smtClean="0"/>
              <a:t>The </a:t>
            </a:r>
            <a:r>
              <a:rPr lang="en-US" sz="2500" dirty="0"/>
              <a:t>exchange of a product for </a:t>
            </a:r>
            <a:r>
              <a:rPr lang="en-US" sz="2500" dirty="0" smtClean="0"/>
              <a:t>money.</a:t>
            </a:r>
          </a:p>
          <a:p>
            <a:pPr lvl="1"/>
            <a:r>
              <a:rPr lang="en-US" sz="2500" dirty="0" smtClean="0"/>
              <a:t>Ex</a:t>
            </a:r>
            <a:r>
              <a:rPr lang="en-US" sz="2500" dirty="0"/>
              <a:t>. Checks, credit cards, cash, lay away plans. </a:t>
            </a:r>
            <a:endParaRPr lang="en-US" sz="2500" dirty="0" smtClean="0"/>
          </a:p>
          <a:p>
            <a:pPr lvl="1"/>
            <a:r>
              <a:rPr lang="en-US" sz="2500" dirty="0" smtClean="0"/>
              <a:t>These </a:t>
            </a:r>
            <a:r>
              <a:rPr lang="en-US" sz="2500" dirty="0"/>
              <a:t>options add value to the product. </a:t>
            </a:r>
          </a:p>
          <a:p>
            <a:endParaRPr lang="en-US" dirty="0"/>
          </a:p>
        </p:txBody>
      </p:sp>
      <p:pic>
        <p:nvPicPr>
          <p:cNvPr id="1026" name="Picture 2" descr="http://i.istockimg.com/file_thumbview_approve/20470773/2/stock-illustration-20470773-money-for-good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4171269"/>
            <a:ext cx="3168197" cy="253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2348819"/>
            <a:ext cx="8592457" cy="4255181"/>
          </a:xfrm>
        </p:spPr>
        <p:txBody>
          <a:bodyPr/>
          <a:lstStyle/>
          <a:p>
            <a:r>
              <a:rPr lang="en-US" sz="2500" b="1" dirty="0" smtClean="0"/>
              <a:t>You </a:t>
            </a:r>
            <a:r>
              <a:rPr lang="en-US" sz="2500" b="1" dirty="0"/>
              <a:t>are looking to buy a new flat screen </a:t>
            </a:r>
            <a:r>
              <a:rPr lang="en-US" sz="2500" b="1" dirty="0" err="1"/>
              <a:t>tv</a:t>
            </a:r>
            <a:r>
              <a:rPr lang="en-US" sz="2500" b="1" dirty="0"/>
              <a:t> because your current one broke. You have an extra $500 cash, but the one you are interested in buying costs $800. You are </a:t>
            </a:r>
            <a:r>
              <a:rPr lang="en-US" sz="2500" b="1" dirty="0" smtClean="0"/>
              <a:t>dead set </a:t>
            </a:r>
            <a:r>
              <a:rPr lang="en-US" sz="2500" b="1" dirty="0"/>
              <a:t>on buying this television, it originally sells for $1,200 and is on sale this week only. </a:t>
            </a:r>
          </a:p>
          <a:p>
            <a:r>
              <a:rPr lang="en-US" sz="2500" b="1" dirty="0" smtClean="0"/>
              <a:t>What </a:t>
            </a:r>
            <a:r>
              <a:rPr lang="en-US" sz="2500" b="1" dirty="0"/>
              <a:t>are your payment options?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5- Information </a:t>
            </a:r>
            <a:r>
              <a:rPr lang="en-US" b="1" dirty="0"/>
              <a:t>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b="1" dirty="0"/>
              <a:t>I</a:t>
            </a:r>
            <a:r>
              <a:rPr lang="en-US" sz="2500" b="1" dirty="0" smtClean="0"/>
              <a:t>nvolves </a:t>
            </a:r>
            <a:r>
              <a:rPr lang="en-US" sz="2500" b="1" dirty="0"/>
              <a:t>communication with the </a:t>
            </a:r>
            <a:r>
              <a:rPr lang="en-US" sz="2500" b="1" dirty="0" smtClean="0"/>
              <a:t>customer</a:t>
            </a:r>
            <a:endParaRPr lang="en-US" sz="2500" b="1" dirty="0"/>
          </a:p>
          <a:p>
            <a:pPr lvl="1"/>
            <a:r>
              <a:rPr lang="en-US" sz="2300" dirty="0"/>
              <a:t>Ex. Salespeople, displays, packaging and labeling, ownership manuals.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9306"/>
            <a:ext cx="8913813" cy="914400"/>
          </a:xfrm>
        </p:spPr>
        <p:txBody>
          <a:bodyPr/>
          <a:lstStyle/>
          <a:p>
            <a:r>
              <a:rPr lang="en-US" dirty="0" smtClean="0"/>
              <a:t>Information Utility (continued)	</a:t>
            </a:r>
            <a:endParaRPr lang="en-US" dirty="0"/>
          </a:p>
        </p:txBody>
      </p:sp>
      <p:pic>
        <p:nvPicPr>
          <p:cNvPr id="2050" name="Picture 2" descr="http://dearhandmadelife.com/wp-content/uploads/2013/08/things-your-product-packaging-should-b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61" y="1343706"/>
            <a:ext cx="26479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walmartimages.com/i/p/00/60/30/84/25/0060308425666_500X500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8" r="20372"/>
          <a:stretch/>
        </p:blipFill>
        <p:spPr bwMode="auto">
          <a:xfrm>
            <a:off x="5239656" y="1634219"/>
            <a:ext cx="2714171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8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kind of utilities do these specialize in?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3200" y="2602077"/>
            <a:ext cx="88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</a:t>
            </a:r>
            <a:endParaRPr lang="en-US" dirty="0"/>
          </a:p>
        </p:txBody>
      </p:sp>
      <p:pic>
        <p:nvPicPr>
          <p:cNvPr id="6148" name="Picture 4" descr="http://images.nymag.com/images/2/daily/2009/05/20090529_iced_560x28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38" y="4157114"/>
            <a:ext cx="4779689" cy="238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1143" y="3508438"/>
            <a:ext cx="153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2)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67" y="2535981"/>
            <a:ext cx="3623357" cy="176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3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kind of utilities do these specialize in?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486" y="2340820"/>
            <a:ext cx="133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3)</a:t>
            </a:r>
            <a:endParaRPr lang="en-US" dirty="0"/>
          </a:p>
        </p:txBody>
      </p:sp>
      <p:pic>
        <p:nvPicPr>
          <p:cNvPr id="6" name="Picture 2" descr="http://www.kenwood-electronics.co.uk/WebFiles/Images/web/uk/Technologies/SWRC/SWRC_I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" b="-4443"/>
          <a:stretch/>
        </p:blipFill>
        <p:spPr bwMode="auto">
          <a:xfrm>
            <a:off x="890589" y="2340820"/>
            <a:ext cx="2950477" cy="237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smilethebook.com/wp-content/uploads/2013/08/Salesperson-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14" y="3104228"/>
            <a:ext cx="322897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2710152"/>
            <a:ext cx="62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#1/ Discussion: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What is it about the following scenarios that make for unsuccessful products/services?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9332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kind of utilities do these specialize 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5) </a:t>
            </a:r>
            <a:endParaRPr lang="en-US" dirty="0"/>
          </a:p>
        </p:txBody>
      </p:sp>
      <p:sp>
        <p:nvSpPr>
          <p:cNvPr id="4" name="AutoShape 2" descr="data:image/jpeg;base64,/9j/4AAQSkZJRgABAQAAAQABAAD/2wCEAAkGBxIQEhQUEBQUFhQQFBAVFBQUFBAPEBQQFBQWFhQVFRUYHCggGBolHBQUITEhJSkrLi4uFx8zODMsNygtLisBCgoKDg0OGhAQGiwdHxwsLCwsLCwsLCwsLCwsLCwsLCwsLCwsLCwsLCwsLCwsLCwsLCwsLCwsLCwsLCwsLCwrLP/AABEIAOEA4QMBIgACEQEDEQH/xAAbAAABBQEBAAAAAAAAAAAAAAABAAIDBAUGB//EAEQQAAEDAQUEBwUFBgQHAQAAAAEAAhEDBAUSITFBUXGRBhMiYYGh0RUyU7HBFkJSovAUcoKS0uEHI2LCM0NjdKOy8ST/xAAZAQEBAQEBAQAAAAAAAAAAAAAAAQIDBAX/xAAfEQEBAQEAAgMAAwAAAAAAAAAAAQIRAyESMUETMlH/2gAMAwEAAhEDEQA/AH2q9JJAz8gPFQNNR/3mt4y4+CwGOLjl6Qr9kaZ0md5jz1XlmJHXi7Us1YZtqt8RhSo3i5mTzn3aeCfVeymO1h8MbjzJWRabwJyAaBvgzHMqXMX4ups96g6kLQp2tpXnbau2Zjdlmtq7bwkxE9w1+axcJ8XZMcDonLIsVta6C0yPkdxWwwyFixkEk5NUQkkQEYQNSToShFNSToShA1JGEEQkkkkAhBOSQIIEIpIAUE5JAwhNhSEIFAyEkYSQeZ9bh258gArtiJd7p8FXvK4rRRAfVb2TtacQB3GNFauSz4zOwL03Xp2+N77SVKLie3OXLkjYrn6xxLtGif4joF0tlsGIAnIDfmeMKYUwxro1OInaVx+Vdplg2W5x1ZMZkuI8Mh8lnusJY73obqN4dqusY4QB3ZbJ4LCvgEc/JM6vTUnFWz1y2rrJdBMaE7121lPZXEdHqBqVM9GfM5AfNd3TbATf282j0IRSWGCQRhEIvAhKEUkXgQkUUIQpIFEBJECEoRQIRAKCMIIEgikgEoIwkgUpFKEiEASRhJAa4DqYBEscCyDnIkgzuz+a5+lYRRcWsmDpMea3aFpa5oLD72cfORsOagr5eat6+hwKcxE7ELSThwsgGIkkgfJNaSNUCC6ZKSrxi2Ky2h1Use4YMsu7YQdmcp16NDqjaAd2omTBdG8DwWnZaJkxJHdr4IVrKOsbUAzAwyQQR3LbluX4prpu1tFsAcd5K0oTWGQnhYeSkAkkkoQkgklKNEklKSISSKICFNShOhCEQ2EYRARhEMKBCeQmoGwhCekgYknEIQgBQlIoIDKSCSDGsXZZ3lsf34qzSqSo7IJA8+Kc+iRm3lsV6964QIVZzZIB265geGahp14MFSsM9+whP1v7iW2S1s9W7CBqMJG3YDOxV7vDqmZJwzMHLPfGxRWqq+nDaLoDiOwc2x3HYtey08LQAt6s/Hn827PSZoRSSXN5SSSSRYRQhFEBGgTgEQEYQABGEUkAhBOQKJQSSQlEJyaUSUEQgknAIwgZCEJ8IQgjITSpSExwQMhJGEkGZYYLZEZwQd4KleuO6G32Gn9nqHQwwnUHbTO7PTluXU2qrlG9a8njuNcr3Y3NTqnaTPamM4bvKfZX1WkHDIOuearXb/mVGg6MmPA+pXVdWNyn05eTy3N9MiHVHjskAZkmPIBbDBCQYBsTgjjvd1e0QE6EQESowYQgnJIsNhOASRCNCAnQmhGUBKakgSgKaVHUrBuqo17zAMf/AFVGgUFkOvM7ncimutFR+gKcanj1fxsYhvRlczVdXYQH1aAJ0xB7PkSpGVrRs6l37lcA8nALf8er9M7zcXmvt0gKK5t15VmHt0njvBpvHk6VoU7e+M2u/lKzc2fZ8b/jVhBUGXiNuXEFvzVmnaA5ROJSE0hPQcoiPCknJINW+uj1ntg//VTpOdsf7lVv7tRoDhzXMXn0ar0gDTd17WakEGth/wBTR7x7xyXopot2tB45oOy0a3+WfkvqbxNzlTG7m+nlV04Wlp3moD3OxCRyhdGCtS++jlK0guY3qa/vNqAEMc+PvtORnTf8lzN2UrVSbFra0HERiZBYc435HI+S8Xk8Nz7b1uavWkiEE5oXHjKRqJCLAnkIISE1SOTCosBEIIwjQpJJr3gaoESqVrtobooLfeAA46AZkqCzMJ7TveOzY0blW/H47upaNE1M3mBumD4qdtmaPdAHzPqoaNYTAEqXrRt9E69ecTM9G2hjgCWhsjSSVj2u3Wprm4WtLTk4gdocJP0WyKrdknjp5rNtFV9R5wiAIG+T4cVYutSTtvFOvZeteCW7BMyDrsIzWmLqEDsMOn3Wg+JiSn0KBZ2nmTwwgBSstxcQ2nmTkANq1N6/Hh8nLq2K9KuaILQxrQMwJccTjsAOSnststJLuwABpkHcNCqt7udTdSFUOY6qXhm0EsbidmMgYnVatjwuhzcRByymD3aLXb+u/i3LOf4sUpqNw1WAO2tOYz+ioVbscwnqzl+HYgJa9waCHTmXHEI0iAStSztcR2hmOUJ6a3jrMoWotMOEdxV5tQHRWLVY2vHaHjoZ4rErB1A55t/Fu4+q53PHm1jn000lR9oIKMcelAJ0IBFfVckdRp2Ernr5olzXgtJlpghrveGkwumDT+oQdSB1Wb79K8zsFvDmjEC07WuBa5p2hwOhGi0GPB0XTW/o7Zarsb2nEBAcHvaY8DB8VzN6XK+zPD6L3Ppfea6MTDsIIAxDz+nk14bPcal6sMCdKr0LQCFLiC4KTlGU5xUL6oCjUPRCqOto2Kla7xgwZn8MZ8kVo17UGrJq2t1QwzPedg4b1C2jUq+92W7tp4laFCgGjIQpXbHi/wBRUbEG9p+Z3nVUbXa84Gh0Azc7huCsXjbI7Lc3OyAUt2Xd952bjqfoNwT7dd7mJyM+jQrn3ThB2T9R6qUXXWP/ADD4B39S6RlIDYnwr1575NX9YFG7KgOb389VpWay4FdITSnWbq37ZN4nE5rTo4wdmULQsFgp06tAsbBLzJkn7p3qhewLYeBOHOM88tMloUK7sdmLmwz3y/PCJaeySdvqvR4ucc9Iv8Qx2rF/3FUeBs1ZU7NRqNb2HECZI/vqFY6cWhlSpYmsIJ6+s4xnDW2eoCT4uaPFWLEIas+b+0XNs+lcWgt0pkHfkfqnMvJ8w9uEbSM1ewDcmvpA6hcvlXX+bS02pjGXhGaZXoB2R3c1mse6gZElh1G7vHotelWa8SDqty9bl6yPYlP8ISWvgO/5JJxrtdQ2rw+SkD+76qEEbU4NC+jx4E2PjyQLxuPIoAIrIidnsPkFC6zk+9HAK2WoCiNs8z6osjnryuRr/c7L+7Q8R9VnXtdlSg1rmS8Z44ExG2Bs1XZkAZABVLXRbHf9Vz1486a64C1W1zMnAgneCFqXLcv7Q0PeSGuzAB1ExmunfYGnOM4LeauWSzhrQ0AANyyyCxnwSXt9nWZY+j9GmZazPeZcfNQdJLpY5oqQMTIBO9hO3gT5ldEFXvGljpVG7Sx0cYyW9ZlzYudc1K4FzQFl3jeGHstzJ2BMtdsJ08tP7o3dYZOJ2vyXzpHu3uZg3XYDOJ+bjqdw3BbzAAITKbMIyTKtWFp5LeppQxLPq20N1PzKrOvUuypiY3ac1eI2S5CVzlqvEs/4tWnTnQOdmeA2pt1202qp1dncajg0uPZewBoiTLoG0KzFv0dbdvEtWxVaG2V7QTDS4AdwDgsK1XPbS3Jk/wATPVadVz22V3WtLakEuBBEuwmYMRqu3jzZ3rOmDc1kgLaYIWPc9pELXaV56tShJIJKIY8SqPaomW5tOrfqO9X4Qc3LNVqXiD2yzeeTkkf2ZqS18nT+V31WkCFVrzTaXEjC3M7Crcyuc6RW/E7q2nss97vfu8P1ovpPNI1LNeTH6EfXkrragK4NWqF4VGaGRuOfnqp1fi7XEkSuao9ImjKp2TzHP1WvZrwZUEtcDO4goLjRmnVGyousO5OFbeCgeW/RGnolilLQQgekmF8KrbbzpUWl1R7WNGpcY5Das0eaWiy4bTUY4jsPeANzZy8oWm0tYNQud6Q9a601K+Go1taocBLXsaWgADsnbAlClc9qqtDwCZiG4u1HDZ4wvHrx+/Tp8u/bcr3nTZtVWtWxNxPf1bSDAGdQjuB/Xcprs6H2o5uLaQ35F/hGnNdFYOiVnpnFUmq7/VpPDatZ8TNrjmUHWghtCm7CNriXeJIGfADiCtf7G16nv1nMbAEU2spGBqAc48AF29OmGiGANA2AQi5wHvHzhdZiROuNs/8Ah5ZGZuBcTqXOqFxPeQRPJbF29HbPZ3YqIDHEYSWhs4d0xOwLU/aWbM+AlL9oOxruRXS2ojNH/qO5N9E3qnbHzxAPyhS9efwO5FA2kfeBHEFQYl8XOXtJY2mH5doSyd8garFoFzCWv1HiF2NZ7S3L0XIXgD15jcPmVw8uZzqxoM0SKFPQJy8yggUUEDYRShJB0173h1LIae26Y7htd6Lky5G0Wh1QlzjJP6hMC+nUk4KKaXQES0xxUVSr5yfAcFzFttlSm8mm9zD/AKSWzxG3xXV2kdklcRbTieeIRl3XRm/7V1QNR2PX3gAYkjURuXQ0+ltMD/NY4d4wuH0Xn1GtXZQhhaIYS0RnMSJkwmWC6LQWTa3Pa52eE4Yw6AgjLYdF5/nv3ZXb+L3x6Ezp3YCcPWODjs6urw1iFri82vHY27TkF5VbLFSZTkZFhDsokwZz5LuLmt1OoxpaZyGw6rrndsZ3j4t19Mu1qO4NwgfVRU7sohuDC5zTMtcXuaZMmQdfFSNtO5rj4FE13nRnMhVzOFBg0YOJAKkE7ICg/wAw/hHMpdUT7zz4AD1QSucBqfoov2kfdBPAZJNs7d08ZKmAQQEPdqcI3DM805tBo2TxzUqaUCncgkkUAlElBJBldInYaL3DJwa4gjIzGWa5O6cT83kknUnVdP0rdFB/D5rnbq0Xm8321Go1GUxr0usC4ByBQ6wJGoEChJN6wIoKbXJ+LkqLbSA0HUnQbSdwUooufAcctTGnAL6SdTUDjOLYMm/Uqw9JojRIqoo3q/DTjeVw57T43kDxOX1XX36+Grk7BSL6gw668v7qavIs+3XGo1ogbgMlzdDpJUdWqU7S6SCQDkDLTv2zrmujpXZl23E/ruVG0XG2o49XTLnZSWtkgbyQvHnX49OvLO9n4oWy0h7DhEj8WvgPVdX0AqTR/iPyCx3XHXwwKT8v9JWr0Xs9ezBwdReQTIyg+a7Zzxy8m/k7tpTpWU28n/BqeXqne0n/AAanl6rbk0ymrON5v+DU/L6oe0n/AAan5fVBqApSsv2m/wCDU/L6pe03/Bqfl9UGpKBKzPaT/g1PL1S9pP8Ag1PL1QaRQWabyqfAf5eqHtKp8F/l6oNJJZntKp8B/l6qKvedeOxZ3E95ACDN6fXg2jQg6vc1rQASSZk5DuCw7ntOIHe2JyjUSrd+2G0Wgsd1TwWh06kkmN2gyVCnd9ej2ntcGCBmI12Lj5Z2dWNbEm4kxj5CcvMp2JNc5AoEoDiSUaSCGyUIzOZ2Hdw3K6wqGmchwUgK+kystKSjY5SBaGB0jqZcA4+ULN6K0Ze47oHMkn5BT9JqufEx4AZ/VVLivAU2nCJJJJ3bvouPl/ryLHX1vdKu9C3zUq8Gf7lzD70qEe6PMrd/w/qudUrYtgp/71w8ebNLXcSnJqcF6XMZRCCIQgylKCSrQylKCSBEpSkgqFKaSiSmqdTpJqJQUQiVhdMnRZnfv0//AGC3HLE6XU8VmcJjtU8/4lnX9aT7ctYnSFPKqUKRaPePIKSHfi8gvH8a6J0CVDDvxHkEC0/iPIJ8aJUlDgd+I+SSfGjyylflq2V6n8xd81Ybf1r+PU5j0Xfno9ZT/wAlnIj5IfZuyfBZ+b1X0+xlr2RsMZizcGtknUmBJVkkKvok98KDmOkDGudBnbGahu6zBoAA+q0H2Jznue7VxMDc3YOKlp2aFy17CYMl0XQZkVK3Cl/vWGKKtXXeL7KXFjWuxhoIdP3ZiI4rEnKtr0LEU8OK526+kHWNJqtwkTGBtR4I2aaLPtvS6qx5DKbC0aF2MO8ROS6McdoHJYiuGHTSt8Olzf6pfbSt8Onzf6ovHc4ksZXC/bSt8Klzf6pfbSt8Klzf6orusZTSSuJHTC0HSlT/APImnppXGtOl+f1QdxiKWI9y4b7aV/h0vz+qH20r/Dpfn9UHclxQLlxP2vtJ0pUuVT1TR0wr7WUgeFT+pE47fEUMRXFfbGt+Clyqf1Jp6YV9jKX8tT+pE47VzisjpMT1HF7Pmq12dIi9k1Ww7P3GPc05+Kz7fe764LC1oaHSIDseWk5/RY1fSyKQCMJ4ajhXHjaNIqTChhU4I4QUuFJOABIoQUAV7GUiNGnjM/dHm4fQfNRNmo7A3i9w2DdxK1m0wAAMgNFbRnVaWaDKIVyqxMDVzDf2cKax2PGTpkpAFbsLIJ2zCRadSsbm6EZ9yjddk5mFoApwRGb7IHdyS9kfu/rwWoCjKcGV7H/d/Xggbn/d/XgtdBODMbdcbv14Jjrn4frwWrKBcU4Mr2MO79eCXsYdy1ZKUpwZguyNyjN0g7uS1SgU4Mr2SO7kmm6R3clqoJwUKVjLRAI5KCrY8OZjMrUIUFqGXipZ6Gd1YTTTVjCgWrnwVixDArGFAtTgr4EVLhSTgoBAopL0h9w6VP3x8lqlJJQRVVEEklmiVquWJJJSFXWpwSSVDgk1JJA5JJJACmpJIEkkkgBQKCSAIFJJA1ygtOnikkpRVSSSWAxApJIEkkkg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833688"/>
            <a:ext cx="5915025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QEhQUEBQUFhQQFBAVFBQUFBAPEBQQFBQWFhQVFRUYHCggGBolHBQUITEhJSkrLi4uFx8zODMsNygtLisBCgoKDg0OGhAQGiwdHxwsLCwsLCwsLCwsLCwsLCwsLCwsLCwsLCwsLCwsLCwsLCwsLCwsLCwsLCwsLCwsLCwrLP/AABEIAOEA4QMBIgACEQEDEQH/xAAbAAABBQEBAAAAAAAAAAAAAAABAAIDBAUGB//EAEQQAAEDAQUEBwUFBgQHAQAAAAEAAhEDBAUSITFBUXGRBhMiYYGh0RUyU7HBFkJSovAUcoKS0uEHI2LCM0NjdKOy8ST/xAAZAQEBAQEBAQAAAAAAAAAAAAAAAQIDBAX/xAAfEQEBAQEAAgMAAwAAAAAAAAAAAQIRAyESMUETMlH/2gAMAwEAAhEDEQA/AH2q9JJAz8gPFQNNR/3mt4y4+CwGOLjl6Qr9kaZ0md5jz1XlmJHXi7Us1YZtqt8RhSo3i5mTzn3aeCfVeymO1h8MbjzJWRabwJyAaBvgzHMqXMX4ups96g6kLQp2tpXnbau2Zjdlmtq7bwkxE9w1+axcJ8XZMcDonLIsVta6C0yPkdxWwwyFixkEk5NUQkkQEYQNSToShFNSToShA1JGEEQkkkkAhBOSQIIEIpIAUE5JAwhNhSEIFAyEkYSQeZ9bh258gArtiJd7p8FXvK4rRRAfVb2TtacQB3GNFauSz4zOwL03Xp2+N77SVKLie3OXLkjYrn6xxLtGif4joF0tlsGIAnIDfmeMKYUwxro1OInaVx+Vdplg2W5x1ZMZkuI8Mh8lnusJY73obqN4dqusY4QB3ZbJ4LCvgEc/JM6vTUnFWz1y2rrJdBMaE7121lPZXEdHqBqVM9GfM5AfNd3TbATf282j0IRSWGCQRhEIvAhKEUkXgQkUUIQpIFEBJECEoRQIRAKCMIIEgikgEoIwkgUpFKEiEASRhJAa4DqYBEscCyDnIkgzuz+a5+lYRRcWsmDpMea3aFpa5oLD72cfORsOagr5eat6+hwKcxE7ELSThwsgGIkkgfJNaSNUCC6ZKSrxi2Ky2h1Use4YMsu7YQdmcp16NDqjaAd2omTBdG8DwWnZaJkxJHdr4IVrKOsbUAzAwyQQR3LbluX4prpu1tFsAcd5K0oTWGQnhYeSkAkkkoQkgklKNEklKSISSKICFNShOhCEQ2EYRARhEMKBCeQmoGwhCekgYknEIQgBQlIoIDKSCSDGsXZZ3lsf34qzSqSo7IJA8+Kc+iRm3lsV6964QIVZzZIB265geGahp14MFSsM9+whP1v7iW2S1s9W7CBqMJG3YDOxV7vDqmZJwzMHLPfGxRWqq+nDaLoDiOwc2x3HYtey08LQAt6s/Hn827PSZoRSSXN5SSSSRYRQhFEBGgTgEQEYQABGEUkAhBOQKJQSSQlEJyaUSUEQgknAIwgZCEJ8IQgjITSpSExwQMhJGEkGZYYLZEZwQd4KleuO6G32Gn9nqHQwwnUHbTO7PTluXU2qrlG9a8njuNcr3Y3NTqnaTPamM4bvKfZX1WkHDIOuearXb/mVGg6MmPA+pXVdWNyn05eTy3N9MiHVHjskAZkmPIBbDBCQYBsTgjjvd1e0QE6EQESowYQgnJIsNhOASRCNCAnQmhGUBKakgSgKaVHUrBuqo17zAMf/AFVGgUFkOvM7ncimutFR+gKcanj1fxsYhvRlczVdXYQH1aAJ0xB7PkSpGVrRs6l37lcA8nALf8er9M7zcXmvt0gKK5t15VmHt0njvBpvHk6VoU7e+M2u/lKzc2fZ8b/jVhBUGXiNuXEFvzVmnaA5ROJSE0hPQcoiPCknJINW+uj1ntg//VTpOdsf7lVv7tRoDhzXMXn0ar0gDTd17WakEGth/wBTR7x7xyXopot2tB45oOy0a3+WfkvqbxNzlTG7m+nlV04Wlp3moD3OxCRyhdGCtS++jlK0guY3qa/vNqAEMc+PvtORnTf8lzN2UrVSbFra0HERiZBYc435HI+S8Xk8Nz7b1uavWkiEE5oXHjKRqJCLAnkIISE1SOTCosBEIIwjQpJJr3gaoESqVrtobooLfeAA46AZkqCzMJ7TveOzY0blW/H47upaNE1M3mBumD4qdtmaPdAHzPqoaNYTAEqXrRt9E69ecTM9G2hjgCWhsjSSVj2u3Wprm4WtLTk4gdocJP0WyKrdknjp5rNtFV9R5wiAIG+T4cVYutSTtvFOvZeteCW7BMyDrsIzWmLqEDsMOn3Wg+JiSn0KBZ2nmTwwgBSstxcQ2nmTkANq1N6/Hh8nLq2K9KuaILQxrQMwJccTjsAOSnststJLuwABpkHcNCqt7udTdSFUOY6qXhm0EsbidmMgYnVatjwuhzcRByymD3aLXb+u/i3LOf4sUpqNw1WAO2tOYz+ioVbscwnqzl+HYgJa9waCHTmXHEI0iAStSztcR2hmOUJ6a3jrMoWotMOEdxV5tQHRWLVY2vHaHjoZ4rErB1A55t/Fu4+q53PHm1jn000lR9oIKMcelAJ0IBFfVckdRp2Ernr5olzXgtJlpghrveGkwumDT+oQdSB1Wb79K8zsFvDmjEC07WuBa5p2hwOhGi0GPB0XTW/o7Zarsb2nEBAcHvaY8DB8VzN6XK+zPD6L3Ppfea6MTDsIIAxDz+nk14bPcal6sMCdKr0LQCFLiC4KTlGU5xUL6oCjUPRCqOto2Kla7xgwZn8MZ8kVo17UGrJq2t1QwzPedg4b1C2jUq+92W7tp4laFCgGjIQpXbHi/wBRUbEG9p+Z3nVUbXa84Gh0Azc7huCsXjbI7Lc3OyAUt2Xd952bjqfoNwT7dd7mJyM+jQrn3ThB2T9R6qUXXWP/ADD4B39S6RlIDYnwr1575NX9YFG7KgOb389VpWay4FdITSnWbq37ZN4nE5rTo4wdmULQsFgp06tAsbBLzJkn7p3qhewLYeBOHOM88tMloUK7sdmLmwz3y/PCJaeySdvqvR4ucc9Iv8Qx2rF/3FUeBs1ZU7NRqNb2HECZI/vqFY6cWhlSpYmsIJ6+s4xnDW2eoCT4uaPFWLEIas+b+0XNs+lcWgt0pkHfkfqnMvJ8w9uEbSM1ewDcmvpA6hcvlXX+bS02pjGXhGaZXoB2R3c1mse6gZElh1G7vHotelWa8SDqty9bl6yPYlP8ISWvgO/5JJxrtdQ2rw+SkD+76qEEbU4NC+jx4E2PjyQLxuPIoAIrIidnsPkFC6zk+9HAK2WoCiNs8z6osjnryuRr/c7L+7Q8R9VnXtdlSg1rmS8Z44ExG2Bs1XZkAZABVLXRbHf9Vz1486a64C1W1zMnAgneCFqXLcv7Q0PeSGuzAB1ExmunfYGnOM4LeauWSzhrQ0AANyyyCxnwSXt9nWZY+j9GmZazPeZcfNQdJLpY5oqQMTIBO9hO3gT5ldEFXvGljpVG7Sx0cYyW9ZlzYudc1K4FzQFl3jeGHstzJ2BMtdsJ08tP7o3dYZOJ2vyXzpHu3uZg3XYDOJ+bjqdw3BbzAAITKbMIyTKtWFp5LeppQxLPq20N1PzKrOvUuypiY3ac1eI2S5CVzlqvEs/4tWnTnQOdmeA2pt1202qp1dncajg0uPZewBoiTLoG0KzFv0dbdvEtWxVaG2V7QTDS4AdwDgsK1XPbS3Jk/wATPVadVz22V3WtLakEuBBEuwmYMRqu3jzZ3rOmDc1kgLaYIWPc9pELXaV56tShJIJKIY8SqPaomW5tOrfqO9X4Qc3LNVqXiD2yzeeTkkf2ZqS18nT+V31WkCFVrzTaXEjC3M7Crcyuc6RW/E7q2nss97vfu8P1ovpPNI1LNeTH6EfXkrragK4NWqF4VGaGRuOfnqp1fi7XEkSuao9ImjKp2TzHP1WvZrwZUEtcDO4goLjRmnVGyousO5OFbeCgeW/RGnolilLQQgekmF8KrbbzpUWl1R7WNGpcY5Das0eaWiy4bTUY4jsPeANzZy8oWm0tYNQud6Q9a601K+Go1taocBLXsaWgADsnbAlClc9qqtDwCZiG4u1HDZ4wvHrx+/Tp8u/bcr3nTZtVWtWxNxPf1bSDAGdQjuB/Xcprs6H2o5uLaQ35F/hGnNdFYOiVnpnFUmq7/VpPDatZ8TNrjmUHWghtCm7CNriXeJIGfADiCtf7G16nv1nMbAEU2spGBqAc48AF29OmGiGANA2AQi5wHvHzhdZiROuNs/8Ah5ZGZuBcTqXOqFxPeQRPJbF29HbPZ3YqIDHEYSWhs4d0xOwLU/aWbM+AlL9oOxruRXS2ojNH/qO5N9E3qnbHzxAPyhS9efwO5FA2kfeBHEFQYl8XOXtJY2mH5doSyd8garFoFzCWv1HiF2NZ7S3L0XIXgD15jcPmVw8uZzqxoM0SKFPQJy8yggUUEDYRShJB0173h1LIae26Y7htd6Lky5G0Wh1QlzjJP6hMC+nUk4KKaXQES0xxUVSr5yfAcFzFttlSm8mm9zD/AKSWzxG3xXV2kdklcRbTieeIRl3XRm/7V1QNR2PX3gAYkjURuXQ0+ltMD/NY4d4wuH0Xn1GtXZQhhaIYS0RnMSJkwmWC6LQWTa3Pa52eE4Yw6AgjLYdF5/nv3ZXb+L3x6Ezp3YCcPWODjs6urw1iFri82vHY27TkF5VbLFSZTkZFhDsokwZz5LuLmt1OoxpaZyGw6rrndsZ3j4t19Mu1qO4NwgfVRU7sohuDC5zTMtcXuaZMmQdfFSNtO5rj4FE13nRnMhVzOFBg0YOJAKkE7ICg/wAw/hHMpdUT7zz4AD1QSucBqfoov2kfdBPAZJNs7d08ZKmAQQEPdqcI3DM805tBo2TxzUqaUCncgkkUAlElBJBldInYaL3DJwa4gjIzGWa5O6cT83kknUnVdP0rdFB/D5rnbq0Xm8321Go1GUxr0usC4ByBQ6wJGoEChJN6wIoKbXJ+LkqLbSA0HUnQbSdwUooufAcctTGnAL6SdTUDjOLYMm/Uqw9JojRIqoo3q/DTjeVw57T43kDxOX1XX36+Grk7BSL6gw668v7qavIs+3XGo1ogbgMlzdDpJUdWqU7S6SCQDkDLTv2zrmujpXZl23E/ruVG0XG2o49XTLnZSWtkgbyQvHnX49OvLO9n4oWy0h7DhEj8WvgPVdX0AqTR/iPyCx3XHXwwKT8v9JWr0Xs9ezBwdReQTIyg+a7Zzxy8m/k7tpTpWU28n/BqeXqne0n/AAanl6rbk0ymrON5v+DU/L6oe0n/AAan5fVBqApSsv2m/wCDU/L6pe03/Bqfl9UGpKBKzPaT/g1PL1S9pP8Ag1PL1QaRQWabyqfAf5eqHtKp8F/l6oNJJZntKp8B/l6qKvedeOxZ3E95ACDN6fXg2jQg6vc1rQASSZk5DuCw7ntOIHe2JyjUSrd+2G0Wgsd1TwWh06kkmN2gyVCnd9ej2ntcGCBmI12Lj5Z2dWNbEm4kxj5CcvMp2JNc5AoEoDiSUaSCGyUIzOZ2Hdw3K6wqGmchwUgK+kystKSjY5SBaGB0jqZcA4+ULN6K0Ze47oHMkn5BT9JqufEx4AZ/VVLivAU2nCJJJJ3bvouPl/ryLHX1vdKu9C3zUq8Gf7lzD70qEe6PMrd/w/qudUrYtgp/71w8ebNLXcSnJqcF6XMZRCCIQgylKCSrQylKCSBEpSkgqFKaSiSmqdTpJqJQUQiVhdMnRZnfv0//AGC3HLE6XU8VmcJjtU8/4lnX9aT7ctYnSFPKqUKRaPePIKSHfi8gvH8a6J0CVDDvxHkEC0/iPIJ8aJUlDgd+I+SSfGjyylflq2V6n8xd81Ybf1r+PU5j0Xfno9ZT/wAlnIj5IfZuyfBZ+b1X0+xlr2RsMZizcGtknUmBJVkkKvok98KDmOkDGudBnbGahu6zBoAA+q0H2Jznue7VxMDc3YOKlp2aFy17CYMl0XQZkVK3Cl/vWGKKtXXeL7KXFjWuxhoIdP3ZiI4rEnKtr0LEU8OK526+kHWNJqtwkTGBtR4I2aaLPtvS6qx5DKbC0aF2MO8ROS6McdoHJYiuGHTSt8Olzf6pfbSt8Onzf6ovHc4ksZXC/bSt8Klzf6pfbSt8Klzf6orusZTSSuJHTC0HSlT/APImnppXGtOl+f1QdxiKWI9y4b7aV/h0vz+qH20r/Dpfn9UHclxQLlxP2vtJ0pUuVT1TR0wr7WUgeFT+pE47fEUMRXFfbGt+Clyqf1Jp6YV9jKX8tT+pE47VzisjpMT1HF7Pmq12dIi9k1Ww7P3GPc05+Kz7fe764LC1oaHSIDseWk5/RY1fSyKQCMJ4ajhXHjaNIqTChhU4I4QUuFJOABIoQUAV7GUiNGnjM/dHm4fQfNRNmo7A3i9w2DdxK1m0wAAMgNFbRnVaWaDKIVyqxMDVzDf2cKax2PGTpkpAFbsLIJ2zCRadSsbm6EZ9yjddk5mFoApwRGb7IHdyS9kfu/rwWoCjKcGV7H/d/Xggbn/d/XgtdBODMbdcbv14Jjrn4frwWrKBcU4Mr2MO79eCXsYdy1ZKUpwZguyNyjN0g7uS1SgU4Mr2SO7kmm6R3clqoJwUKVjLRAI5KCrY8OZjMrUIUFqGXipZ6Gd1YTTTVjCgWrnwVixDArGFAtTgr4EVLhSTgoBAopL0h9w6VP3x8lqlJJQRVVEEklmiVquWJJJSFXWpwSSVDgk1JJA5JJJACmpJIEkkkgBQKCSAIFJJA1ygtOnikkpRVSSSWAxApJIEkkkg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-2681288"/>
            <a:ext cx="5915025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www.eyeondna.com/wp-content/uploads/2009/01/money-foo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927" y="2377332"/>
            <a:ext cx="4816929" cy="367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en-US" dirty="0" smtClean="0"/>
              <a:t>The Five Utilities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1" y="2209800"/>
            <a:ext cx="8322129" cy="4056529"/>
          </a:xfrm>
        </p:spPr>
        <p:txBody>
          <a:bodyPr/>
          <a:lstStyle/>
          <a:p>
            <a:r>
              <a:rPr lang="en-US" dirty="0"/>
              <a:t>Design a </a:t>
            </a:r>
            <a:r>
              <a:rPr lang="en-US" dirty="0" smtClean="0"/>
              <a:t>poster that </a:t>
            </a:r>
            <a:r>
              <a:rPr lang="en-US" dirty="0"/>
              <a:t>illustrates the five utilities for one consumer product. </a:t>
            </a:r>
            <a:r>
              <a:rPr lang="en-US" dirty="0" smtClean="0"/>
              <a:t>You will </a:t>
            </a:r>
            <a:r>
              <a:rPr lang="en-US" dirty="0"/>
              <a:t>select a consumer good and gather information to determine how </a:t>
            </a:r>
            <a:r>
              <a:rPr lang="en-US" dirty="0" smtClean="0"/>
              <a:t>businesses </a:t>
            </a:r>
            <a:r>
              <a:rPr lang="en-US" dirty="0"/>
              <a:t>add utility to the good that </a:t>
            </a:r>
            <a:r>
              <a:rPr lang="en-US" dirty="0" smtClean="0"/>
              <a:t>you have </a:t>
            </a:r>
            <a:r>
              <a:rPr lang="en-US" dirty="0"/>
              <a:t>chosen. </a:t>
            </a:r>
            <a:endParaRPr lang="en-US" dirty="0" smtClean="0"/>
          </a:p>
          <a:p>
            <a:r>
              <a:rPr lang="en-US" dirty="0" smtClean="0"/>
              <a:t>Gather enough information to write a substantial amount for </a:t>
            </a:r>
            <a:r>
              <a:rPr lang="en-US" u="sng" dirty="0" smtClean="0"/>
              <a:t>each </a:t>
            </a:r>
            <a:r>
              <a:rPr lang="en-US" dirty="0" smtClean="0"/>
              <a:t>utility.</a:t>
            </a:r>
          </a:p>
          <a:p>
            <a:r>
              <a:rPr lang="en-US" b="1" dirty="0" smtClean="0"/>
              <a:t>BRING YOUR OWN MARKERS AND CRAYONS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jacket without a zipper?</a:t>
            </a:r>
            <a:endParaRPr lang="en-US" dirty="0"/>
          </a:p>
        </p:txBody>
      </p:sp>
      <p:pic>
        <p:nvPicPr>
          <p:cNvPr id="1026" name="Picture 2" descr="http://2.bp.blogspot.com/-iC8rbJoqlT4/T-pVbwcDijI/AAAAAAAAAwA/f3Bz_8zcenQ/s1600/straight-jacket-psd11304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2336800"/>
            <a:ext cx="3286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1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3285"/>
            <a:ext cx="8913813" cy="15322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a McDonalds exists in the middle of a forest and no one is around to visit, does it still make burgers?</a:t>
            </a:r>
            <a:endParaRPr lang="en-US" dirty="0"/>
          </a:p>
        </p:txBody>
      </p:sp>
      <p:pic>
        <p:nvPicPr>
          <p:cNvPr id="2050" name="Picture 2" descr="http://cf.forestry.oregonstate.edu/sites/cf/files/styles/feature_rounded_corners/public/rotator-images/Banner_view_0.jpg?itok=iGmgdZT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3327"/>
            <a:ext cx="9144000" cy="334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splashnology.com/articles/60_Creative_Logos_for_Inspiration/McDonalds_by_Julian_Burford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3160490"/>
            <a:ext cx="1700212" cy="127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Hours: 12am-5am</a:t>
            </a:r>
            <a:endParaRPr lang="en-US" dirty="0"/>
          </a:p>
        </p:txBody>
      </p:sp>
      <p:pic>
        <p:nvPicPr>
          <p:cNvPr id="3074" name="Picture 2" descr="http://www.grocery.com/wp-content/uploads/2011/01/StopandSho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401113"/>
            <a:ext cx="6467116" cy="426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and Improved Products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b="1" dirty="0"/>
              <a:t>M</a:t>
            </a:r>
            <a:r>
              <a:rPr lang="en-US" sz="2500" b="1" dirty="0" smtClean="0"/>
              <a:t>arketing generates </a:t>
            </a:r>
            <a:r>
              <a:rPr lang="en-US" sz="2500" b="1" dirty="0"/>
              <a:t>competition </a:t>
            </a:r>
            <a:r>
              <a:rPr lang="en-US" sz="2500" dirty="0"/>
              <a:t>which fosters new and improved products. </a:t>
            </a:r>
            <a:endParaRPr lang="en-US" sz="2500" dirty="0" smtClean="0"/>
          </a:p>
          <a:p>
            <a:r>
              <a:rPr lang="en-US" sz="2500" dirty="0" smtClean="0"/>
              <a:t>By </a:t>
            </a:r>
            <a:r>
              <a:rPr lang="en-US" sz="2500" dirty="0"/>
              <a:t>always looking to satisfy the customer, businesses create a variety of goods and </a:t>
            </a:r>
            <a:r>
              <a:rPr lang="en-US" sz="2500" dirty="0" smtClean="0"/>
              <a:t>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Lower Prices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617" y="2206322"/>
            <a:ext cx="8127283" cy="4228073"/>
          </a:xfrm>
        </p:spPr>
        <p:txBody>
          <a:bodyPr/>
          <a:lstStyle/>
          <a:p>
            <a:r>
              <a:rPr lang="en-US" sz="2500" b="1" i="1" dirty="0" smtClean="0"/>
              <a:t>Marketing </a:t>
            </a:r>
            <a:r>
              <a:rPr lang="en-US" sz="2500" b="1" i="1" dirty="0"/>
              <a:t>activities increase demand </a:t>
            </a:r>
            <a:r>
              <a:rPr lang="en-US" sz="2500" b="1" dirty="0"/>
              <a:t>which </a:t>
            </a:r>
            <a:r>
              <a:rPr lang="en-US" sz="2500" b="1" dirty="0" smtClean="0"/>
              <a:t>helps </a:t>
            </a:r>
            <a:r>
              <a:rPr lang="en-US" sz="2500" b="1" dirty="0"/>
              <a:t>lower prices. </a:t>
            </a:r>
            <a:endParaRPr lang="en-US" sz="2500" b="1" dirty="0" smtClean="0"/>
          </a:p>
          <a:p>
            <a:r>
              <a:rPr lang="en-US" sz="2500" b="1" dirty="0" smtClean="0"/>
              <a:t>Manufactures </a:t>
            </a:r>
            <a:r>
              <a:rPr lang="en-US" sz="2500" b="1" dirty="0"/>
              <a:t>can produce products in larger quantities which reduces fixed cost per unit</a:t>
            </a:r>
            <a:r>
              <a:rPr lang="en-US" sz="2500" dirty="0"/>
              <a:t>. </a:t>
            </a:r>
            <a:endParaRPr lang="en-US" sz="2500" dirty="0" smtClean="0"/>
          </a:p>
          <a:p>
            <a:pPr lvl="1"/>
            <a:r>
              <a:rPr lang="en-US" sz="2300" dirty="0" smtClean="0"/>
              <a:t>Company </a:t>
            </a:r>
            <a:r>
              <a:rPr lang="en-US" sz="2300" dirty="0"/>
              <a:t>can charge less and sell more. </a:t>
            </a:r>
            <a:endParaRPr lang="en-US" sz="2300" dirty="0" smtClean="0"/>
          </a:p>
          <a:p>
            <a:r>
              <a:rPr lang="en-US" sz="2500" b="1" dirty="0" smtClean="0"/>
              <a:t>When products become more popular more competitors enter the marketplace.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Added Value and 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functions of marketing add value to a product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379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 smtClean="0"/>
              <a:t>The attributes of a product/service that make it capable of satisfying customer wants and needs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7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294</TotalTime>
  <Words>529</Words>
  <Application>Microsoft Office PowerPoint</Application>
  <PresentationFormat>On-screen Show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Perception</vt:lpstr>
      <vt:lpstr>Do now:</vt:lpstr>
      <vt:lpstr>Activity #1/ Discussion:</vt:lpstr>
      <vt:lpstr>What’s a jacket without a zipper?</vt:lpstr>
      <vt:lpstr>If a McDonalds exists in the middle of a forest and no one is around to visit, does it still make burgers?</vt:lpstr>
      <vt:lpstr>Hours: 12am-5am</vt:lpstr>
      <vt:lpstr>New and Improved Products </vt:lpstr>
      <vt:lpstr>Lower Prices </vt:lpstr>
      <vt:lpstr>Added Value and Utility</vt:lpstr>
      <vt:lpstr>Utilities </vt:lpstr>
      <vt:lpstr>5 Utilities</vt:lpstr>
      <vt:lpstr>1- Form Utility</vt:lpstr>
      <vt:lpstr>2- Place Utility </vt:lpstr>
      <vt:lpstr>3- Time Utility</vt:lpstr>
      <vt:lpstr>4- Possession Utility</vt:lpstr>
      <vt:lpstr>Think about it</vt:lpstr>
      <vt:lpstr>5- Information Utility</vt:lpstr>
      <vt:lpstr>Information Utility (continued) </vt:lpstr>
      <vt:lpstr>What kind of utilities do these specialize in?</vt:lpstr>
      <vt:lpstr>What kind of utilities do these specialize in?</vt:lpstr>
      <vt:lpstr>What kind of utilities do these specialize in?</vt:lpstr>
      <vt:lpstr>The Five Utilities Project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Marketing</dc:title>
  <dc:creator>Peter</dc:creator>
  <cp:lastModifiedBy>Jenna Scelfo</cp:lastModifiedBy>
  <cp:revision>20</cp:revision>
  <dcterms:created xsi:type="dcterms:W3CDTF">2013-09-23T01:31:23Z</dcterms:created>
  <dcterms:modified xsi:type="dcterms:W3CDTF">2018-09-12T11:17:24Z</dcterms:modified>
</cp:coreProperties>
</file>