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4" r:id="rId6"/>
    <p:sldId id="259" r:id="rId7"/>
    <p:sldId id="260" r:id="rId8"/>
    <p:sldId id="261"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3B2B5F-EC64-45CE-ABA2-0D7039408409}"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F3ED1-1419-4549-BA4C-9DB44CABAEA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B2B5F-EC64-45CE-ABA2-0D7039408409}"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F3ED1-1419-4549-BA4C-9DB44CABAEA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B2B5F-EC64-45CE-ABA2-0D7039408409}"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F3ED1-1419-4549-BA4C-9DB44CABAEA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3B2B5F-EC64-45CE-ABA2-0D7039408409}"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F3ED1-1419-4549-BA4C-9DB44CABAEA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3B2B5F-EC64-45CE-ABA2-0D7039408409}"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F3ED1-1419-4549-BA4C-9DB44CABAEA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3B2B5F-EC64-45CE-ABA2-0D7039408409}"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F3ED1-1419-4549-BA4C-9DB44CABAEA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3B2B5F-EC64-45CE-ABA2-0D7039408409}"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F3ED1-1419-4549-BA4C-9DB44CABAEA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3B2B5F-EC64-45CE-ABA2-0D7039408409}"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F3ED1-1419-4549-BA4C-9DB44CABAEA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B2B5F-EC64-45CE-ABA2-0D7039408409}"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F3ED1-1419-4549-BA4C-9DB44CABAEA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B2B5F-EC64-45CE-ABA2-0D7039408409}"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F3ED1-1419-4549-BA4C-9DB44CABAEA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B2B5F-EC64-45CE-ABA2-0D7039408409}"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F3ED1-1419-4549-BA4C-9DB44CABAEA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23B2B5F-EC64-45CE-ABA2-0D7039408409}" type="datetimeFigureOut">
              <a:rPr lang="en-US" smtClean="0"/>
              <a:t>10/23/2017</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C5F3ED1-1419-4549-BA4C-9DB44CABAE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bc.com/news/technology-2592736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bc.com/news/business-3260173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lYZVAR5kcrw" TargetMode="External"/><Relationship Id="rId2" Type="http://schemas.openxmlformats.org/officeDocument/2006/relationships/hyperlink" Target="https://www.youtube.com/watch?v=C5z0Ia5jDt4" TargetMode="External"/><Relationship Id="rId1" Type="http://schemas.openxmlformats.org/officeDocument/2006/relationships/slideLayout" Target="../slideLayouts/slideLayout2.xml"/><Relationship Id="rId5" Type="http://schemas.openxmlformats.org/officeDocument/2006/relationships/hyperlink" Target="https://www.youtube.com/watch?v=XiNPG9womnc" TargetMode="External"/><Relationship Id="rId4" Type="http://schemas.openxmlformats.org/officeDocument/2006/relationships/hyperlink" Target="https://www.youtube.com/watch?v=aqBWnjloU0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t>Aim: </a:t>
            </a:r>
            <a:r>
              <a:rPr lang="en-US" dirty="0"/>
              <a:t>What is a product life cycle?</a:t>
            </a:r>
          </a:p>
          <a:p>
            <a:endParaRPr lang="en-US" dirty="0"/>
          </a:p>
        </p:txBody>
      </p:sp>
      <p:sp>
        <p:nvSpPr>
          <p:cNvPr id="2" name="Title 1"/>
          <p:cNvSpPr>
            <a:spLocks noGrp="1"/>
          </p:cNvSpPr>
          <p:nvPr>
            <p:ph type="ctrTitle"/>
          </p:nvPr>
        </p:nvSpPr>
        <p:spPr/>
        <p:txBody>
          <a:bodyPr/>
          <a:lstStyle/>
          <a:p>
            <a:r>
              <a:rPr lang="en-US" dirty="0" smtClean="0"/>
              <a:t>Product Life Cycle</a:t>
            </a:r>
            <a:endParaRPr lang="en-US" dirty="0"/>
          </a:p>
        </p:txBody>
      </p:sp>
    </p:spTree>
    <p:extLst>
      <p:ext uri="{BB962C8B-B14F-4D97-AF65-F5344CB8AC3E}">
        <p14:creationId xmlns:p14="http://schemas.microsoft.com/office/powerpoint/2010/main" val="3012777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648200"/>
            <a:ext cx="6512511" cy="1143000"/>
          </a:xfrm>
        </p:spPr>
        <p:txBody>
          <a:bodyPr/>
          <a:lstStyle/>
          <a:p>
            <a:r>
              <a:rPr lang="en-US" dirty="0" smtClean="0"/>
              <a:t>Strategies </a:t>
            </a:r>
            <a:r>
              <a:rPr lang="en-US" dirty="0"/>
              <a:t>During the Decline Stage</a:t>
            </a:r>
            <a:br>
              <a:rPr lang="en-US" dirty="0"/>
            </a:br>
            <a:endParaRPr lang="en-US" dirty="0"/>
          </a:p>
        </p:txBody>
      </p:sp>
      <p:sp>
        <p:nvSpPr>
          <p:cNvPr id="3" name="Content Placeholder 2"/>
          <p:cNvSpPr>
            <a:spLocks noGrp="1"/>
          </p:cNvSpPr>
          <p:nvPr>
            <p:ph sz="quarter" idx="13"/>
          </p:nvPr>
        </p:nvSpPr>
        <p:spPr>
          <a:xfrm>
            <a:off x="1143000" y="731520"/>
            <a:ext cx="7315200" cy="4221480"/>
          </a:xfrm>
        </p:spPr>
        <p:txBody>
          <a:bodyPr>
            <a:normAutofit fontScale="77500" lnSpcReduction="20000"/>
          </a:bodyPr>
          <a:lstStyle/>
          <a:p>
            <a:pPr lvl="0"/>
            <a:r>
              <a:rPr lang="en-US" sz="2600" dirty="0" smtClean="0"/>
              <a:t>Sell </a:t>
            </a:r>
            <a:r>
              <a:rPr lang="en-US" sz="2600" dirty="0"/>
              <a:t>or license the product</a:t>
            </a:r>
          </a:p>
          <a:p>
            <a:pPr lvl="0"/>
            <a:r>
              <a:rPr lang="en-US" sz="2600" dirty="0"/>
              <a:t>Recommit to the product line</a:t>
            </a:r>
          </a:p>
          <a:p>
            <a:pPr lvl="0"/>
            <a:r>
              <a:rPr lang="en-US" sz="2600" dirty="0"/>
              <a:t>Discount the product</a:t>
            </a:r>
          </a:p>
          <a:p>
            <a:pPr lvl="0"/>
            <a:r>
              <a:rPr lang="en-US" sz="2600" dirty="0"/>
              <a:t>Regionalize the product – based on strong customer loyalty</a:t>
            </a:r>
          </a:p>
          <a:p>
            <a:pPr lvl="0"/>
            <a:r>
              <a:rPr lang="en-US" sz="2600" dirty="0"/>
              <a:t>Modernize or alter the product offering ex. Tide laundry </a:t>
            </a:r>
            <a:r>
              <a:rPr lang="en-US" sz="2600" dirty="0" smtClean="0"/>
              <a:t>detergent</a:t>
            </a:r>
            <a:endParaRPr lang="en-US" sz="2600" dirty="0"/>
          </a:p>
          <a:p>
            <a:pPr lvl="0"/>
            <a:r>
              <a:rPr lang="en-US" sz="2600" dirty="0"/>
              <a:t>Companies spend large amounts of money to develop and promote products</a:t>
            </a:r>
          </a:p>
          <a:p>
            <a:pPr lvl="0"/>
            <a:r>
              <a:rPr lang="en-US" sz="2600" dirty="0"/>
              <a:t>As a result they are reluctant to delete products without trying some of the strategies mentioned</a:t>
            </a:r>
          </a:p>
          <a:p>
            <a:pPr lvl="0"/>
            <a:r>
              <a:rPr lang="en-US" sz="2600" dirty="0"/>
              <a:t>When products must be dropped, a company needs to plan a move carefully to avoid disappointing customers and damaging its overall image.</a:t>
            </a:r>
          </a:p>
          <a:p>
            <a:endParaRPr lang="en-US" dirty="0"/>
          </a:p>
        </p:txBody>
      </p:sp>
    </p:spTree>
    <p:extLst>
      <p:ext uri="{BB962C8B-B14F-4D97-AF65-F5344CB8AC3E}">
        <p14:creationId xmlns:p14="http://schemas.microsoft.com/office/powerpoint/2010/main" val="3361000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9144" y="5029200"/>
            <a:ext cx="6512511" cy="1143000"/>
          </a:xfrm>
        </p:spPr>
        <p:txBody>
          <a:bodyPr/>
          <a:lstStyle/>
          <a:p>
            <a:r>
              <a:rPr lang="en-US" dirty="0" smtClean="0"/>
              <a:t>Case Study- The iPod</a:t>
            </a:r>
            <a:endParaRPr lang="en-US" dirty="0"/>
          </a:p>
        </p:txBody>
      </p:sp>
      <p:sp>
        <p:nvSpPr>
          <p:cNvPr id="4" name="Rectangle 3"/>
          <p:cNvSpPr/>
          <p:nvPr/>
        </p:nvSpPr>
        <p:spPr>
          <a:xfrm>
            <a:off x="533400" y="533400"/>
            <a:ext cx="4572000" cy="646331"/>
          </a:xfrm>
          <a:prstGeom prst="rect">
            <a:avLst/>
          </a:prstGeom>
        </p:spPr>
        <p:txBody>
          <a:bodyPr>
            <a:spAutoFit/>
          </a:bodyPr>
          <a:lstStyle/>
          <a:p>
            <a:r>
              <a:rPr lang="en-US" dirty="0">
                <a:hlinkClick r:id="rId2"/>
              </a:rPr>
              <a:t>http://</a:t>
            </a:r>
            <a:r>
              <a:rPr lang="en-US" dirty="0" smtClean="0">
                <a:hlinkClick r:id="rId2"/>
              </a:rPr>
              <a:t>www.bbc.com/news/technology-25927366</a:t>
            </a:r>
            <a:r>
              <a:rPr lang="en-US" dirty="0" smtClean="0"/>
              <a: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79731"/>
            <a:ext cx="5943600"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4308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Idea</a:t>
            </a:r>
            <a:endParaRPr lang="en-US" dirty="0"/>
          </a:p>
        </p:txBody>
      </p:sp>
      <p:sp>
        <p:nvSpPr>
          <p:cNvPr id="3" name="Content Placeholder 2"/>
          <p:cNvSpPr>
            <a:spLocks noGrp="1"/>
          </p:cNvSpPr>
          <p:nvPr>
            <p:ph sz="quarter" idx="13"/>
          </p:nvPr>
        </p:nvSpPr>
        <p:spPr/>
        <p:txBody>
          <a:bodyPr/>
          <a:lstStyle/>
          <a:p>
            <a:r>
              <a:rPr lang="en-US" sz="2600" dirty="0" smtClean="0"/>
              <a:t>After </a:t>
            </a:r>
            <a:r>
              <a:rPr lang="en-US" sz="2600" dirty="0"/>
              <a:t>products are introduced in the marketplace, they go through different stages of growth and decline. It is important to understand the different marketing strategies used to sustain product sales over time.</a:t>
            </a:r>
          </a:p>
          <a:p>
            <a:endParaRPr lang="en-US" dirty="0"/>
          </a:p>
        </p:txBody>
      </p:sp>
    </p:spTree>
    <p:extLst>
      <p:ext uri="{BB962C8B-B14F-4D97-AF65-F5344CB8AC3E}">
        <p14:creationId xmlns:p14="http://schemas.microsoft.com/office/powerpoint/2010/main" val="2613052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next apple?</a:t>
            </a:r>
            <a:endParaRPr lang="en-US" dirty="0"/>
          </a:p>
        </p:txBody>
      </p:sp>
      <p:sp>
        <p:nvSpPr>
          <p:cNvPr id="3" name="Content Placeholder 2"/>
          <p:cNvSpPr>
            <a:spLocks noGrp="1"/>
          </p:cNvSpPr>
          <p:nvPr>
            <p:ph sz="quarter" idx="13"/>
          </p:nvPr>
        </p:nvSpPr>
        <p:spPr/>
        <p:txBody>
          <a:bodyPr/>
          <a:lstStyle/>
          <a:p>
            <a:r>
              <a:rPr lang="en-US" dirty="0">
                <a:hlinkClick r:id="rId2"/>
              </a:rPr>
              <a:t>http://</a:t>
            </a:r>
            <a:r>
              <a:rPr lang="en-US" dirty="0" smtClean="0">
                <a:hlinkClick r:id="rId2"/>
              </a:rPr>
              <a:t>www.bbc.com/news/business-32601731</a:t>
            </a:r>
            <a:r>
              <a:rPr lang="en-US" dirty="0" smtClean="0"/>
              <a:t> </a:t>
            </a:r>
            <a:endParaRPr lang="en-US" dirty="0"/>
          </a:p>
        </p:txBody>
      </p:sp>
    </p:spTree>
    <p:extLst>
      <p:ext uri="{BB962C8B-B14F-4D97-AF65-F5344CB8AC3E}">
        <p14:creationId xmlns:p14="http://schemas.microsoft.com/office/powerpoint/2010/main" val="892395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34000"/>
            <a:ext cx="6512511" cy="1143000"/>
          </a:xfrm>
        </p:spPr>
        <p:txBody>
          <a:bodyPr/>
          <a:lstStyle/>
          <a:p>
            <a:r>
              <a:rPr lang="en-US" dirty="0"/>
              <a:t>Product </a:t>
            </a:r>
            <a:r>
              <a:rPr lang="en-US" dirty="0" smtClean="0"/>
              <a:t>Life Cycle </a:t>
            </a:r>
            <a:endParaRPr lang="en-US" b="0" dirty="0"/>
          </a:p>
        </p:txBody>
      </p:sp>
      <p:sp>
        <p:nvSpPr>
          <p:cNvPr id="3" name="Content Placeholder 2"/>
          <p:cNvSpPr>
            <a:spLocks noGrp="1"/>
          </p:cNvSpPr>
          <p:nvPr>
            <p:ph sz="quarter" idx="13"/>
          </p:nvPr>
        </p:nvSpPr>
        <p:spPr>
          <a:xfrm>
            <a:off x="1143000" y="731520"/>
            <a:ext cx="7162800" cy="4450080"/>
          </a:xfrm>
        </p:spPr>
        <p:txBody>
          <a:bodyPr>
            <a:normAutofit fontScale="92500" lnSpcReduction="10000"/>
          </a:bodyPr>
          <a:lstStyle/>
          <a:p>
            <a:r>
              <a:rPr lang="en-US" sz="2800" dirty="0"/>
              <a:t>R</a:t>
            </a:r>
            <a:r>
              <a:rPr lang="en-US" sz="2800" dirty="0" smtClean="0"/>
              <a:t>epresents </a:t>
            </a:r>
            <a:r>
              <a:rPr lang="en-US" sz="2800" dirty="0"/>
              <a:t>the stages that a product goes through during its life. </a:t>
            </a:r>
            <a:endParaRPr lang="en-US" sz="2800" dirty="0" smtClean="0"/>
          </a:p>
          <a:p>
            <a:r>
              <a:rPr lang="en-US" sz="2800" dirty="0" smtClean="0"/>
              <a:t>There </a:t>
            </a:r>
            <a:r>
              <a:rPr lang="en-US" sz="2800" dirty="0"/>
              <a:t>are </a:t>
            </a:r>
            <a:r>
              <a:rPr lang="en-US" sz="2800" u="sng" dirty="0"/>
              <a:t>four stages </a:t>
            </a:r>
            <a:r>
              <a:rPr lang="en-US" sz="2800" dirty="0"/>
              <a:t>of the life cycle: </a:t>
            </a:r>
            <a:endParaRPr lang="en-US" sz="2800" dirty="0" smtClean="0"/>
          </a:p>
          <a:p>
            <a:pPr marL="822960" lvl="1" indent="-457200">
              <a:buFont typeface="+mj-lt"/>
              <a:buAutoNum type="arabicPeriod"/>
            </a:pPr>
            <a:r>
              <a:rPr lang="en-US" sz="2600" dirty="0"/>
              <a:t>I</a:t>
            </a:r>
            <a:r>
              <a:rPr lang="en-US" sz="2600" dirty="0" smtClean="0"/>
              <a:t>ntroduction</a:t>
            </a:r>
            <a:r>
              <a:rPr lang="en-US" sz="2600" dirty="0"/>
              <a:t>, </a:t>
            </a:r>
            <a:endParaRPr lang="en-US" sz="2600" dirty="0" smtClean="0"/>
          </a:p>
          <a:p>
            <a:pPr marL="822960" lvl="1" indent="-457200">
              <a:buFont typeface="+mj-lt"/>
              <a:buAutoNum type="arabicPeriod"/>
            </a:pPr>
            <a:r>
              <a:rPr lang="en-US" sz="2600" dirty="0"/>
              <a:t>G</a:t>
            </a:r>
            <a:r>
              <a:rPr lang="en-US" sz="2600" dirty="0" smtClean="0"/>
              <a:t>rowth</a:t>
            </a:r>
            <a:r>
              <a:rPr lang="en-US" sz="2600" dirty="0"/>
              <a:t>, </a:t>
            </a:r>
            <a:endParaRPr lang="en-US" sz="2600" dirty="0" smtClean="0"/>
          </a:p>
          <a:p>
            <a:pPr marL="822960" lvl="1" indent="-457200">
              <a:buFont typeface="+mj-lt"/>
              <a:buAutoNum type="arabicPeriod"/>
            </a:pPr>
            <a:r>
              <a:rPr lang="en-US" sz="2600" dirty="0"/>
              <a:t>M</a:t>
            </a:r>
            <a:r>
              <a:rPr lang="en-US" sz="2600" dirty="0" smtClean="0"/>
              <a:t>aturity</a:t>
            </a:r>
            <a:endParaRPr lang="en-US" sz="2600" dirty="0"/>
          </a:p>
          <a:p>
            <a:pPr marL="822960" lvl="1" indent="-457200">
              <a:buFont typeface="+mj-lt"/>
              <a:buAutoNum type="arabicPeriod"/>
            </a:pPr>
            <a:r>
              <a:rPr lang="en-US" sz="2600" dirty="0"/>
              <a:t>D</a:t>
            </a:r>
            <a:r>
              <a:rPr lang="en-US" sz="2600" dirty="0" smtClean="0"/>
              <a:t>ecline</a:t>
            </a:r>
            <a:r>
              <a:rPr lang="en-US" sz="2600" dirty="0"/>
              <a:t>. </a:t>
            </a:r>
            <a:endParaRPr lang="en-US" sz="2600" dirty="0" smtClean="0"/>
          </a:p>
          <a:p>
            <a:r>
              <a:rPr lang="en-US" sz="2800" dirty="0" smtClean="0"/>
              <a:t>As </a:t>
            </a:r>
            <a:r>
              <a:rPr lang="en-US" sz="2800" dirty="0"/>
              <a:t>each stage is reached marketers must adjust their product mix and their marketing strategies to ensure continued sales.</a:t>
            </a:r>
          </a:p>
          <a:p>
            <a:endParaRPr lang="en-US" dirty="0"/>
          </a:p>
        </p:txBody>
      </p:sp>
    </p:spTree>
    <p:extLst>
      <p:ext uri="{BB962C8B-B14F-4D97-AF65-F5344CB8AC3E}">
        <p14:creationId xmlns:p14="http://schemas.microsoft.com/office/powerpoint/2010/main" val="3904633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3000"/>
            <a:ext cx="6512511" cy="1143000"/>
          </a:xfrm>
        </p:spPr>
        <p:txBody>
          <a:bodyPr/>
          <a:lstStyle/>
          <a:p>
            <a:r>
              <a:rPr lang="en-US" dirty="0" smtClean="0"/>
              <a:t>Sales in $ Over time-</a:t>
            </a:r>
            <a:br>
              <a:rPr lang="en-US" dirty="0" smtClean="0"/>
            </a:br>
            <a:r>
              <a:rPr lang="en-US" dirty="0" smtClean="0"/>
              <a:t>Product Life Cycle</a:t>
            </a:r>
            <a:endParaRPr lang="en-US" dirty="0"/>
          </a:p>
        </p:txBody>
      </p:sp>
      <p:pic>
        <p:nvPicPr>
          <p:cNvPr id="1026" name="Picture 2" descr="http://blog.deonbotha.com/wp-content/uploads/sites/4/2011/09/dffc0-productlifecyc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57200"/>
            <a:ext cx="6934200" cy="4304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609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3000"/>
            <a:ext cx="6512511" cy="1143000"/>
          </a:xfrm>
        </p:spPr>
        <p:txBody>
          <a:bodyPr/>
          <a:lstStyle/>
          <a:p>
            <a:r>
              <a:rPr lang="en-US" dirty="0" smtClean="0"/>
              <a:t>1) Introduction </a:t>
            </a:r>
            <a:r>
              <a:rPr lang="en-US" dirty="0"/>
              <a:t>Stage</a:t>
            </a:r>
            <a:br>
              <a:rPr lang="en-US" dirty="0"/>
            </a:br>
            <a:endParaRPr lang="en-US" dirty="0"/>
          </a:p>
        </p:txBody>
      </p:sp>
      <p:sp>
        <p:nvSpPr>
          <p:cNvPr id="3" name="Content Placeholder 2"/>
          <p:cNvSpPr>
            <a:spLocks noGrp="1"/>
          </p:cNvSpPr>
          <p:nvPr>
            <p:ph sz="quarter" idx="13"/>
          </p:nvPr>
        </p:nvSpPr>
        <p:spPr>
          <a:xfrm>
            <a:off x="1143000" y="731520"/>
            <a:ext cx="7239000" cy="4145280"/>
          </a:xfrm>
        </p:spPr>
        <p:txBody>
          <a:bodyPr>
            <a:normAutofit fontScale="77500" lnSpcReduction="20000"/>
          </a:bodyPr>
          <a:lstStyle/>
          <a:p>
            <a:pPr lvl="0"/>
            <a:r>
              <a:rPr lang="en-US" sz="3100" dirty="0" smtClean="0"/>
              <a:t>Company </a:t>
            </a:r>
            <a:r>
              <a:rPr lang="en-US" sz="3100" dirty="0"/>
              <a:t>focuses its efforts on promotion and </a:t>
            </a:r>
            <a:r>
              <a:rPr lang="en-US" sz="3100" dirty="0" smtClean="0"/>
              <a:t>production</a:t>
            </a:r>
          </a:p>
          <a:p>
            <a:pPr lvl="0"/>
            <a:endParaRPr lang="en-US" sz="3100" dirty="0"/>
          </a:p>
          <a:p>
            <a:pPr lvl="0"/>
            <a:r>
              <a:rPr lang="en-US" sz="3100" dirty="0"/>
              <a:t>The major goal is to draw the customer’s attention to the new </a:t>
            </a:r>
            <a:r>
              <a:rPr lang="en-US" sz="3100" dirty="0" smtClean="0"/>
              <a:t>product</a:t>
            </a:r>
          </a:p>
          <a:p>
            <a:pPr lvl="0"/>
            <a:endParaRPr lang="en-US" sz="3100" dirty="0"/>
          </a:p>
          <a:p>
            <a:pPr lvl="0"/>
            <a:r>
              <a:rPr lang="en-US" sz="3100" dirty="0"/>
              <a:t>Works to increase product </a:t>
            </a:r>
            <a:r>
              <a:rPr lang="en-US" sz="3100" dirty="0" smtClean="0"/>
              <a:t>awareness</a:t>
            </a:r>
          </a:p>
          <a:p>
            <a:pPr marL="45720" lvl="0" indent="0">
              <a:buNone/>
            </a:pPr>
            <a:endParaRPr lang="en-US" sz="3100" dirty="0"/>
          </a:p>
          <a:p>
            <a:pPr lvl="0"/>
            <a:r>
              <a:rPr lang="en-US" sz="3100" dirty="0"/>
              <a:t>The costs of introducing a product are </a:t>
            </a:r>
            <a:r>
              <a:rPr lang="en-US" sz="3100" dirty="0" smtClean="0"/>
              <a:t>high, </a:t>
            </a:r>
            <a:r>
              <a:rPr lang="en-US" sz="3100" dirty="0"/>
              <a:t>therefore this is usually the least profitable stage of the life cycle</a:t>
            </a:r>
          </a:p>
          <a:p>
            <a:endParaRPr lang="en-US" dirty="0"/>
          </a:p>
        </p:txBody>
      </p:sp>
    </p:spTree>
    <p:extLst>
      <p:ext uri="{BB962C8B-B14F-4D97-AF65-F5344CB8AC3E}">
        <p14:creationId xmlns:p14="http://schemas.microsoft.com/office/powerpoint/2010/main" val="368742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105400"/>
            <a:ext cx="6512511" cy="1143000"/>
          </a:xfrm>
        </p:spPr>
        <p:txBody>
          <a:bodyPr/>
          <a:lstStyle/>
          <a:p>
            <a:r>
              <a:rPr lang="en-US" dirty="0"/>
              <a:t>Growth Stage</a:t>
            </a:r>
            <a:br>
              <a:rPr lang="en-US" dirty="0"/>
            </a:br>
            <a:endParaRPr lang="en-US" dirty="0"/>
          </a:p>
        </p:txBody>
      </p:sp>
      <p:sp>
        <p:nvSpPr>
          <p:cNvPr id="3" name="Content Placeholder 2"/>
          <p:cNvSpPr>
            <a:spLocks noGrp="1"/>
          </p:cNvSpPr>
          <p:nvPr>
            <p:ph sz="quarter" idx="13"/>
          </p:nvPr>
        </p:nvSpPr>
        <p:spPr/>
        <p:txBody>
          <a:bodyPr>
            <a:noAutofit/>
          </a:bodyPr>
          <a:lstStyle/>
          <a:p>
            <a:pPr lvl="0"/>
            <a:r>
              <a:rPr lang="en-US" dirty="0" smtClean="0"/>
              <a:t>Product </a:t>
            </a:r>
            <a:r>
              <a:rPr lang="en-US" dirty="0"/>
              <a:t>enjoys success as shown by increasing sales and </a:t>
            </a:r>
            <a:r>
              <a:rPr lang="en-US" dirty="0" smtClean="0"/>
              <a:t>profits</a:t>
            </a:r>
          </a:p>
          <a:p>
            <a:pPr lvl="0"/>
            <a:r>
              <a:rPr lang="en-US" dirty="0" smtClean="0"/>
              <a:t>More competitors enter the marketplace</a:t>
            </a:r>
            <a:endParaRPr lang="en-US" dirty="0"/>
          </a:p>
          <a:p>
            <a:pPr lvl="0"/>
            <a:r>
              <a:rPr lang="en-US" dirty="0"/>
              <a:t>Much of the target market knows and buys the </a:t>
            </a:r>
            <a:r>
              <a:rPr lang="en-US" dirty="0" smtClean="0"/>
              <a:t>product</a:t>
            </a:r>
            <a:endParaRPr lang="en-US" dirty="0"/>
          </a:p>
          <a:p>
            <a:pPr lvl="0"/>
            <a:r>
              <a:rPr lang="en-US" dirty="0"/>
              <a:t>Advertising  may now focus of consumer satisfaction rather than on </a:t>
            </a:r>
            <a:r>
              <a:rPr lang="en-US" dirty="0" smtClean="0"/>
              <a:t>benefits</a:t>
            </a:r>
            <a:endParaRPr lang="en-US" dirty="0"/>
          </a:p>
          <a:p>
            <a:pPr lvl="0"/>
            <a:r>
              <a:rPr lang="en-US" dirty="0"/>
              <a:t>Competition is aware of product and will likely offer new products in order to </a:t>
            </a:r>
            <a:r>
              <a:rPr lang="en-US" dirty="0" smtClean="0"/>
              <a:t>compete</a:t>
            </a:r>
            <a:endParaRPr lang="en-US" dirty="0"/>
          </a:p>
          <a:p>
            <a:pPr lvl="0"/>
            <a:r>
              <a:rPr lang="en-US" dirty="0"/>
              <a:t>In order to keep sales growing, the company may have to order new models or modify existing </a:t>
            </a:r>
            <a:r>
              <a:rPr lang="en-US" dirty="0" smtClean="0"/>
              <a:t>product</a:t>
            </a:r>
            <a:endParaRPr lang="en-US" dirty="0"/>
          </a:p>
        </p:txBody>
      </p:sp>
    </p:spTree>
    <p:extLst>
      <p:ext uri="{BB962C8B-B14F-4D97-AF65-F5344CB8AC3E}">
        <p14:creationId xmlns:p14="http://schemas.microsoft.com/office/powerpoint/2010/main" val="2635418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410200"/>
            <a:ext cx="6512511" cy="1143000"/>
          </a:xfrm>
        </p:spPr>
        <p:txBody>
          <a:bodyPr/>
          <a:lstStyle/>
          <a:p>
            <a:r>
              <a:rPr lang="en-US" dirty="0"/>
              <a:t>Maturity Stage </a:t>
            </a:r>
          </a:p>
        </p:txBody>
      </p:sp>
      <p:sp>
        <p:nvSpPr>
          <p:cNvPr id="3" name="Content Placeholder 2"/>
          <p:cNvSpPr>
            <a:spLocks noGrp="1"/>
          </p:cNvSpPr>
          <p:nvPr>
            <p:ph sz="quarter" idx="13"/>
          </p:nvPr>
        </p:nvSpPr>
        <p:spPr>
          <a:xfrm>
            <a:off x="1143000" y="731520"/>
            <a:ext cx="7467600" cy="4526280"/>
          </a:xfrm>
        </p:spPr>
        <p:txBody>
          <a:bodyPr>
            <a:normAutofit fontScale="92500" lnSpcReduction="20000"/>
          </a:bodyPr>
          <a:lstStyle/>
          <a:p>
            <a:pPr lvl="0"/>
            <a:r>
              <a:rPr lang="en-US" sz="2400" dirty="0" smtClean="0"/>
              <a:t>Sales </a:t>
            </a:r>
            <a:r>
              <a:rPr lang="en-US" sz="2400" dirty="0"/>
              <a:t>start to level off</a:t>
            </a:r>
          </a:p>
          <a:p>
            <a:pPr lvl="0"/>
            <a:r>
              <a:rPr lang="en-US" sz="2400" dirty="0"/>
              <a:t>Product has more competition</a:t>
            </a:r>
          </a:p>
          <a:p>
            <a:pPr lvl="0"/>
            <a:r>
              <a:rPr lang="en-US" sz="2400" dirty="0"/>
              <a:t>Most of the target market owns the product</a:t>
            </a:r>
          </a:p>
          <a:p>
            <a:pPr lvl="0"/>
            <a:r>
              <a:rPr lang="en-US" sz="2400" dirty="0"/>
              <a:t>Advertising expenses climb in order to fight off </a:t>
            </a:r>
            <a:r>
              <a:rPr lang="en-US" sz="2400" dirty="0" smtClean="0"/>
              <a:t>competition </a:t>
            </a:r>
          </a:p>
          <a:p>
            <a:pPr lvl="1"/>
            <a:r>
              <a:rPr lang="en-US" dirty="0">
                <a:hlinkClick r:id="rId2"/>
              </a:rPr>
              <a:t>https://</a:t>
            </a:r>
            <a:r>
              <a:rPr lang="en-US" dirty="0" smtClean="0">
                <a:hlinkClick r:id="rId2"/>
              </a:rPr>
              <a:t>www.youtube.com/watch?v=C5z0Ia5jDt4</a:t>
            </a:r>
            <a:r>
              <a:rPr lang="en-US" dirty="0" smtClean="0"/>
              <a:t> – </a:t>
            </a:r>
          </a:p>
          <a:p>
            <a:pPr lvl="1"/>
            <a:r>
              <a:rPr lang="en-US" dirty="0" smtClean="0"/>
              <a:t>Apple and PC  </a:t>
            </a:r>
          </a:p>
          <a:p>
            <a:pPr lvl="1"/>
            <a:r>
              <a:rPr lang="en-US" dirty="0">
                <a:hlinkClick r:id="rId3"/>
              </a:rPr>
              <a:t>https://</a:t>
            </a:r>
            <a:r>
              <a:rPr lang="en-US" dirty="0" smtClean="0">
                <a:hlinkClick r:id="rId3"/>
              </a:rPr>
              <a:t>www.youtube.com/watch?v=lYZVAR5kcrw</a:t>
            </a:r>
            <a:r>
              <a:rPr lang="en-US" dirty="0" smtClean="0"/>
              <a:t> </a:t>
            </a:r>
          </a:p>
          <a:p>
            <a:pPr lvl="1"/>
            <a:r>
              <a:rPr lang="en-US" dirty="0" smtClean="0"/>
              <a:t>Surface and iPad</a:t>
            </a:r>
          </a:p>
          <a:p>
            <a:pPr lvl="1"/>
            <a:r>
              <a:rPr lang="en-US" dirty="0">
                <a:hlinkClick r:id="rId4"/>
              </a:rPr>
              <a:t>https://</a:t>
            </a:r>
            <a:r>
              <a:rPr lang="en-US" dirty="0" smtClean="0">
                <a:hlinkClick r:id="rId4"/>
              </a:rPr>
              <a:t>www.youtube.com/watch?v=aqBWnjloU0I</a:t>
            </a:r>
            <a:r>
              <a:rPr lang="en-US" dirty="0" smtClean="0"/>
              <a:t> </a:t>
            </a:r>
          </a:p>
          <a:p>
            <a:pPr lvl="1"/>
            <a:r>
              <a:rPr lang="en-US" dirty="0" smtClean="0"/>
              <a:t>Mc </a:t>
            </a:r>
            <a:r>
              <a:rPr lang="en-US" dirty="0" err="1" smtClean="0"/>
              <a:t>Donalds</a:t>
            </a:r>
            <a:r>
              <a:rPr lang="en-US" dirty="0" smtClean="0"/>
              <a:t> and Taco Bell</a:t>
            </a:r>
          </a:p>
          <a:p>
            <a:pPr lvl="1"/>
            <a:r>
              <a:rPr lang="en-US" dirty="0">
                <a:hlinkClick r:id="rId5"/>
              </a:rPr>
              <a:t>https://</a:t>
            </a:r>
            <a:r>
              <a:rPr lang="en-US" dirty="0" smtClean="0">
                <a:hlinkClick r:id="rId5"/>
              </a:rPr>
              <a:t>www.youtube.com/watch?v=XiNPG9womnc</a:t>
            </a:r>
            <a:r>
              <a:rPr lang="en-US" dirty="0" smtClean="0"/>
              <a:t> </a:t>
            </a:r>
          </a:p>
          <a:p>
            <a:pPr lvl="1"/>
            <a:r>
              <a:rPr lang="en-US" dirty="0" smtClean="0"/>
              <a:t>Verizon and competitors</a:t>
            </a:r>
          </a:p>
          <a:p>
            <a:pPr lvl="0"/>
            <a:endParaRPr lang="en-US" sz="2400" dirty="0"/>
          </a:p>
          <a:p>
            <a:endParaRPr lang="en-US" dirty="0"/>
          </a:p>
        </p:txBody>
      </p:sp>
    </p:spTree>
    <p:extLst>
      <p:ext uri="{BB962C8B-B14F-4D97-AF65-F5344CB8AC3E}">
        <p14:creationId xmlns:p14="http://schemas.microsoft.com/office/powerpoint/2010/main" val="3623811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Decline Stage</a:t>
            </a:r>
            <a:br>
              <a:rPr lang="en-US" dirty="0"/>
            </a:br>
            <a:endParaRPr lang="en-US" dirty="0"/>
          </a:p>
        </p:txBody>
      </p:sp>
      <p:sp>
        <p:nvSpPr>
          <p:cNvPr id="3" name="Content Placeholder 2"/>
          <p:cNvSpPr>
            <a:spLocks noGrp="1"/>
          </p:cNvSpPr>
          <p:nvPr>
            <p:ph sz="quarter" idx="13"/>
          </p:nvPr>
        </p:nvSpPr>
        <p:spPr/>
        <p:txBody>
          <a:bodyPr/>
          <a:lstStyle/>
          <a:p>
            <a:pPr lvl="0"/>
            <a:r>
              <a:rPr lang="en-US" dirty="0" smtClean="0"/>
              <a:t>Sales </a:t>
            </a:r>
            <a:r>
              <a:rPr lang="en-US" dirty="0"/>
              <a:t>fall and profits can become smaller than costs</a:t>
            </a:r>
          </a:p>
          <a:p>
            <a:pPr lvl="0"/>
            <a:r>
              <a:rPr lang="en-US" dirty="0"/>
              <a:t>Management has to decide how much longer it will support the product</a:t>
            </a:r>
          </a:p>
          <a:p>
            <a:pPr lvl="0"/>
            <a:r>
              <a:rPr lang="en-US" dirty="0"/>
              <a:t>Drop the product</a:t>
            </a:r>
          </a:p>
          <a:p>
            <a:endParaRPr lang="en-US" dirty="0"/>
          </a:p>
        </p:txBody>
      </p:sp>
    </p:spTree>
    <p:extLst>
      <p:ext uri="{BB962C8B-B14F-4D97-AF65-F5344CB8AC3E}">
        <p14:creationId xmlns:p14="http://schemas.microsoft.com/office/powerpoint/2010/main" val="47817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369</TotalTime>
  <Words>413</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Product Life Cycle</vt:lpstr>
      <vt:lpstr>The Main Idea</vt:lpstr>
      <vt:lpstr>The next apple?</vt:lpstr>
      <vt:lpstr>Product Life Cycle </vt:lpstr>
      <vt:lpstr>Sales in $ Over time- Product Life Cycle</vt:lpstr>
      <vt:lpstr>1) Introduction Stage </vt:lpstr>
      <vt:lpstr>Growth Stage </vt:lpstr>
      <vt:lpstr>Maturity Stage </vt:lpstr>
      <vt:lpstr>Decline Stage </vt:lpstr>
      <vt:lpstr>Strategies During the Decline Stage </vt:lpstr>
      <vt:lpstr>Case Study- The iPod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Life Cycle</dc:title>
  <dc:creator>Jenna Scelfo</dc:creator>
  <cp:lastModifiedBy>Jenna Scelfo</cp:lastModifiedBy>
  <cp:revision>14</cp:revision>
  <dcterms:created xsi:type="dcterms:W3CDTF">2014-05-19T11:21:21Z</dcterms:created>
  <dcterms:modified xsi:type="dcterms:W3CDTF">2017-10-23T17:04:46Z</dcterms:modified>
</cp:coreProperties>
</file>